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7" r:id="rId1"/>
    <p:sldMasterId id="2147483659" r:id="rId2"/>
    <p:sldMasterId id="2147483669" r:id="rId3"/>
    <p:sldMasterId id="2147483679" r:id="rId4"/>
    <p:sldMasterId id="2147483689" r:id="rId5"/>
    <p:sldMasterId id="2147483699" r:id="rId6"/>
    <p:sldMasterId id="2147483709" r:id="rId7"/>
    <p:sldMasterId id="2147483718" r:id="rId8"/>
  </p:sldMasterIdLst>
  <p:handoutMasterIdLst>
    <p:handoutMasterId r:id="rId25"/>
  </p:handoutMasterIdLst>
  <p:sldIdLst>
    <p:sldId id="256" r:id="rId9"/>
    <p:sldId id="257" r:id="rId10"/>
    <p:sldId id="259" r:id="rId11"/>
    <p:sldId id="260" r:id="rId12"/>
    <p:sldId id="258" r:id="rId13"/>
    <p:sldId id="261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7AAE1"/>
    <a:srgbClr val="FAA61A"/>
    <a:srgbClr val="009A86"/>
    <a:srgbClr val="9C7DB9"/>
    <a:srgbClr val="E79981"/>
    <a:srgbClr val="419D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27" autoAdjust="0"/>
    <p:restoredTop sz="94660"/>
  </p:normalViewPr>
  <p:slideViewPr>
    <p:cSldViewPr>
      <p:cViewPr varScale="1">
        <p:scale>
          <a:sx n="51" d="100"/>
          <a:sy n="51" d="100"/>
        </p:scale>
        <p:origin x="1354" y="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3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8.xml"/><Relationship Id="rId20" Type="http://schemas.openxmlformats.org/officeDocument/2006/relationships/slide" Target="slides/slide12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3.xml"/><Relationship Id="rId24" Type="http://schemas.openxmlformats.org/officeDocument/2006/relationships/slide" Target="slides/slide1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7.xml"/><Relationship Id="rId23" Type="http://schemas.openxmlformats.org/officeDocument/2006/relationships/slide" Target="slides/slide15.xml"/><Relationship Id="rId28" Type="http://schemas.openxmlformats.org/officeDocument/2006/relationships/theme" Target="theme/theme1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slide" Target="slides/slide14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15161E2-0775-4BA0-8C32-0AAF0FA8DF43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4E029F1-9F44-46E7-AAD0-B4EB1D8BDC60}">
      <dgm:prSet phldrT="[Text]"/>
      <dgm:spPr/>
      <dgm:t>
        <a:bodyPr/>
        <a:lstStyle/>
        <a:p>
          <a:r>
            <a:rPr lang="en-US" dirty="0"/>
            <a:t>PROBLEM</a:t>
          </a:r>
        </a:p>
      </dgm:t>
    </dgm:pt>
    <dgm:pt modelId="{2D4A2562-5DD1-4AAE-AB97-E1D25418AF23}" type="parTrans" cxnId="{9CB1CEF2-8325-453B-9FE9-3A45023DE4EE}">
      <dgm:prSet/>
      <dgm:spPr/>
      <dgm:t>
        <a:bodyPr/>
        <a:lstStyle/>
        <a:p>
          <a:endParaRPr lang="en-US"/>
        </a:p>
      </dgm:t>
    </dgm:pt>
    <dgm:pt modelId="{869473B7-CCA8-45D7-96D8-16809247AC45}" type="sibTrans" cxnId="{9CB1CEF2-8325-453B-9FE9-3A45023DE4EE}">
      <dgm:prSet/>
      <dgm:spPr/>
      <dgm:t>
        <a:bodyPr/>
        <a:lstStyle/>
        <a:p>
          <a:endParaRPr lang="en-US"/>
        </a:p>
      </dgm:t>
    </dgm:pt>
    <dgm:pt modelId="{CB41AE22-9C9C-49EC-9E92-432F8DF411AE}">
      <dgm:prSet phldrT="[Text]"/>
      <dgm:spPr/>
      <dgm:t>
        <a:bodyPr/>
        <a:lstStyle/>
        <a:p>
          <a:r>
            <a:rPr lang="en-US" dirty="0"/>
            <a:t>Why is there a problem</a:t>
          </a:r>
        </a:p>
      </dgm:t>
    </dgm:pt>
    <dgm:pt modelId="{42DF1251-6C28-4A0B-9164-378196664605}" type="parTrans" cxnId="{41A9AA1B-45E1-4951-82A8-0F21F5DFAB78}">
      <dgm:prSet/>
      <dgm:spPr/>
      <dgm:t>
        <a:bodyPr/>
        <a:lstStyle/>
        <a:p>
          <a:endParaRPr lang="en-US"/>
        </a:p>
      </dgm:t>
    </dgm:pt>
    <dgm:pt modelId="{870F70A7-D888-4F0B-877C-BDA2B8A13C50}" type="sibTrans" cxnId="{41A9AA1B-45E1-4951-82A8-0F21F5DFAB78}">
      <dgm:prSet/>
      <dgm:spPr/>
      <dgm:t>
        <a:bodyPr/>
        <a:lstStyle/>
        <a:p>
          <a:endParaRPr lang="en-US"/>
        </a:p>
      </dgm:t>
    </dgm:pt>
    <dgm:pt modelId="{51DD5EE3-9413-45F9-89FB-6DDB435ACC24}">
      <dgm:prSet phldrT="[Text]"/>
      <dgm:spPr/>
      <dgm:t>
        <a:bodyPr/>
        <a:lstStyle/>
        <a:p>
          <a:r>
            <a:rPr lang="en-US" dirty="0"/>
            <a:t>Lack of knowledge, skills and/or practices OR other issue</a:t>
          </a:r>
        </a:p>
      </dgm:t>
    </dgm:pt>
    <dgm:pt modelId="{74E87E92-9BB1-4039-A568-8E1F479C71BA}" type="parTrans" cxnId="{E5855901-582C-4D4B-81B3-BB40ACD675C7}">
      <dgm:prSet/>
      <dgm:spPr/>
      <dgm:t>
        <a:bodyPr/>
        <a:lstStyle/>
        <a:p>
          <a:endParaRPr lang="en-US"/>
        </a:p>
      </dgm:t>
    </dgm:pt>
    <dgm:pt modelId="{440126C1-E69D-4DFF-9BE8-3A53208738A4}" type="sibTrans" cxnId="{E5855901-582C-4D4B-81B3-BB40ACD675C7}">
      <dgm:prSet/>
      <dgm:spPr/>
      <dgm:t>
        <a:bodyPr/>
        <a:lstStyle/>
        <a:p>
          <a:endParaRPr lang="en-US"/>
        </a:p>
      </dgm:t>
    </dgm:pt>
    <dgm:pt modelId="{F1D76253-F0DF-4440-9588-2041E44D6B25}">
      <dgm:prSet phldrT="[Text]"/>
      <dgm:spPr/>
      <dgm:t>
        <a:bodyPr/>
        <a:lstStyle/>
        <a:p>
          <a:r>
            <a:rPr lang="en-US" dirty="0"/>
            <a:t>Is the problem amenable to an educational intervention?</a:t>
          </a:r>
        </a:p>
      </dgm:t>
    </dgm:pt>
    <dgm:pt modelId="{B299FE33-D7FC-4BC4-955B-4AA00990D2AA}" type="parTrans" cxnId="{0FD49074-DEFD-4B87-B1BE-C0FAD65DFF0C}">
      <dgm:prSet/>
      <dgm:spPr/>
      <dgm:t>
        <a:bodyPr/>
        <a:lstStyle/>
        <a:p>
          <a:endParaRPr lang="en-US"/>
        </a:p>
      </dgm:t>
    </dgm:pt>
    <dgm:pt modelId="{43987054-FF39-43F6-91F7-827BEF7E024B}" type="sibTrans" cxnId="{0FD49074-DEFD-4B87-B1BE-C0FAD65DFF0C}">
      <dgm:prSet/>
      <dgm:spPr/>
      <dgm:t>
        <a:bodyPr/>
        <a:lstStyle/>
        <a:p>
          <a:endParaRPr lang="en-US"/>
        </a:p>
      </dgm:t>
    </dgm:pt>
    <dgm:pt modelId="{DB00B350-3027-4A18-A946-BB43A341D9BC}">
      <dgm:prSet phldrT="[Text]"/>
      <dgm:spPr/>
      <dgm:t>
        <a:bodyPr/>
        <a:lstStyle/>
        <a:p>
          <a:r>
            <a:rPr lang="en-US" dirty="0"/>
            <a:t>How can I best address the problem?</a:t>
          </a:r>
        </a:p>
      </dgm:t>
    </dgm:pt>
    <dgm:pt modelId="{9979E551-A8C0-410C-B277-61085D88FCBB}" type="parTrans" cxnId="{F8725C3E-FF0B-471B-B10C-A2BE212480A8}">
      <dgm:prSet/>
      <dgm:spPr/>
      <dgm:t>
        <a:bodyPr/>
        <a:lstStyle/>
        <a:p>
          <a:endParaRPr lang="en-US"/>
        </a:p>
      </dgm:t>
    </dgm:pt>
    <dgm:pt modelId="{D4B11819-0E90-40D2-83D8-BF0EAD772852}" type="sibTrans" cxnId="{F8725C3E-FF0B-471B-B10C-A2BE212480A8}">
      <dgm:prSet/>
      <dgm:spPr/>
      <dgm:t>
        <a:bodyPr/>
        <a:lstStyle/>
        <a:p>
          <a:endParaRPr lang="en-US"/>
        </a:p>
      </dgm:t>
    </dgm:pt>
    <dgm:pt modelId="{26B0C370-66CF-4F55-A5BD-E4C9F3C45B35}" type="pres">
      <dgm:prSet presAssocID="{815161E2-0775-4BA0-8C32-0AAF0FA8DF43}" presName="cycle" presStyleCnt="0">
        <dgm:presLayoutVars>
          <dgm:dir/>
          <dgm:resizeHandles val="exact"/>
        </dgm:presLayoutVars>
      </dgm:prSet>
      <dgm:spPr/>
    </dgm:pt>
    <dgm:pt modelId="{CE0F7E7C-375A-4432-A54D-2B63E014681F}" type="pres">
      <dgm:prSet presAssocID="{D4E029F1-9F44-46E7-AAD0-B4EB1D8BDC60}" presName="node" presStyleLbl="node1" presStyleIdx="0" presStyleCnt="5" custRadScaleRad="100103" custRadScaleInc="2814">
        <dgm:presLayoutVars>
          <dgm:bulletEnabled val="1"/>
        </dgm:presLayoutVars>
      </dgm:prSet>
      <dgm:spPr/>
    </dgm:pt>
    <dgm:pt modelId="{2194A78C-E0C7-4D60-A415-64E74D892C0D}" type="pres">
      <dgm:prSet presAssocID="{869473B7-CCA8-45D7-96D8-16809247AC45}" presName="sibTrans" presStyleLbl="sibTrans2D1" presStyleIdx="0" presStyleCnt="5"/>
      <dgm:spPr/>
    </dgm:pt>
    <dgm:pt modelId="{939E9C4A-8180-4D8D-B075-E26044ACCFA1}" type="pres">
      <dgm:prSet presAssocID="{869473B7-CCA8-45D7-96D8-16809247AC45}" presName="connectorText" presStyleLbl="sibTrans2D1" presStyleIdx="0" presStyleCnt="5"/>
      <dgm:spPr/>
    </dgm:pt>
    <dgm:pt modelId="{F7EF0CF5-4048-40BD-9519-8BBDEAEA6DF1}" type="pres">
      <dgm:prSet presAssocID="{CB41AE22-9C9C-49EC-9E92-432F8DF411AE}" presName="node" presStyleLbl="node1" presStyleIdx="1" presStyleCnt="5">
        <dgm:presLayoutVars>
          <dgm:bulletEnabled val="1"/>
        </dgm:presLayoutVars>
      </dgm:prSet>
      <dgm:spPr/>
    </dgm:pt>
    <dgm:pt modelId="{0BCF20CA-1FFC-4A76-8761-2EA9CEFF2F53}" type="pres">
      <dgm:prSet presAssocID="{870F70A7-D888-4F0B-877C-BDA2B8A13C50}" presName="sibTrans" presStyleLbl="sibTrans2D1" presStyleIdx="1" presStyleCnt="5"/>
      <dgm:spPr/>
    </dgm:pt>
    <dgm:pt modelId="{F1400E7A-6B15-4DF1-A931-3ED4878C1B6B}" type="pres">
      <dgm:prSet presAssocID="{870F70A7-D888-4F0B-877C-BDA2B8A13C50}" presName="connectorText" presStyleLbl="sibTrans2D1" presStyleIdx="1" presStyleCnt="5"/>
      <dgm:spPr/>
    </dgm:pt>
    <dgm:pt modelId="{B600BA4D-0E88-40FD-862E-38EC649DC4BB}" type="pres">
      <dgm:prSet presAssocID="{51DD5EE3-9413-45F9-89FB-6DDB435ACC24}" presName="node" presStyleLbl="node1" presStyleIdx="2" presStyleCnt="5">
        <dgm:presLayoutVars>
          <dgm:bulletEnabled val="1"/>
        </dgm:presLayoutVars>
      </dgm:prSet>
      <dgm:spPr/>
    </dgm:pt>
    <dgm:pt modelId="{DB6033BC-37F6-4588-BE56-17594344463F}" type="pres">
      <dgm:prSet presAssocID="{440126C1-E69D-4DFF-9BE8-3A53208738A4}" presName="sibTrans" presStyleLbl="sibTrans2D1" presStyleIdx="2" presStyleCnt="5"/>
      <dgm:spPr/>
    </dgm:pt>
    <dgm:pt modelId="{B6620A02-A645-4BB1-B01F-40371F131678}" type="pres">
      <dgm:prSet presAssocID="{440126C1-E69D-4DFF-9BE8-3A53208738A4}" presName="connectorText" presStyleLbl="sibTrans2D1" presStyleIdx="2" presStyleCnt="5"/>
      <dgm:spPr/>
    </dgm:pt>
    <dgm:pt modelId="{B793980D-9896-4F66-AE83-72D102D23E24}" type="pres">
      <dgm:prSet presAssocID="{F1D76253-F0DF-4440-9588-2041E44D6B25}" presName="node" presStyleLbl="node1" presStyleIdx="3" presStyleCnt="5">
        <dgm:presLayoutVars>
          <dgm:bulletEnabled val="1"/>
        </dgm:presLayoutVars>
      </dgm:prSet>
      <dgm:spPr/>
    </dgm:pt>
    <dgm:pt modelId="{8219BF33-E9BF-43C8-AE2B-8C0BF0B3964B}" type="pres">
      <dgm:prSet presAssocID="{43987054-FF39-43F6-91F7-827BEF7E024B}" presName="sibTrans" presStyleLbl="sibTrans2D1" presStyleIdx="3" presStyleCnt="5"/>
      <dgm:spPr/>
    </dgm:pt>
    <dgm:pt modelId="{0AC9BAF1-ADFB-44D2-B270-F0DB006BD122}" type="pres">
      <dgm:prSet presAssocID="{43987054-FF39-43F6-91F7-827BEF7E024B}" presName="connectorText" presStyleLbl="sibTrans2D1" presStyleIdx="3" presStyleCnt="5"/>
      <dgm:spPr/>
    </dgm:pt>
    <dgm:pt modelId="{2DFA0F03-9DF9-4634-AF78-74E2C439D0B0}" type="pres">
      <dgm:prSet presAssocID="{DB00B350-3027-4A18-A946-BB43A341D9BC}" presName="node" presStyleLbl="node1" presStyleIdx="4" presStyleCnt="5">
        <dgm:presLayoutVars>
          <dgm:bulletEnabled val="1"/>
        </dgm:presLayoutVars>
      </dgm:prSet>
      <dgm:spPr/>
    </dgm:pt>
    <dgm:pt modelId="{E7A00AC2-5574-4E0C-80C8-3E09376E5480}" type="pres">
      <dgm:prSet presAssocID="{D4B11819-0E90-40D2-83D8-BF0EAD772852}" presName="sibTrans" presStyleLbl="sibTrans2D1" presStyleIdx="4" presStyleCnt="5"/>
      <dgm:spPr/>
    </dgm:pt>
    <dgm:pt modelId="{D74CC63D-A778-42C5-9530-94AC8497F385}" type="pres">
      <dgm:prSet presAssocID="{D4B11819-0E90-40D2-83D8-BF0EAD772852}" presName="connectorText" presStyleLbl="sibTrans2D1" presStyleIdx="4" presStyleCnt="5"/>
      <dgm:spPr/>
    </dgm:pt>
  </dgm:ptLst>
  <dgm:cxnLst>
    <dgm:cxn modelId="{F8D06200-99AD-4EA1-8B1F-FF14AF1DAA42}" type="presOf" srcId="{870F70A7-D888-4F0B-877C-BDA2B8A13C50}" destId="{F1400E7A-6B15-4DF1-A931-3ED4878C1B6B}" srcOrd="1" destOrd="0" presId="urn:microsoft.com/office/officeart/2005/8/layout/cycle2"/>
    <dgm:cxn modelId="{E5855901-582C-4D4B-81B3-BB40ACD675C7}" srcId="{815161E2-0775-4BA0-8C32-0AAF0FA8DF43}" destId="{51DD5EE3-9413-45F9-89FB-6DDB435ACC24}" srcOrd="2" destOrd="0" parTransId="{74E87E92-9BB1-4039-A568-8E1F479C71BA}" sibTransId="{440126C1-E69D-4DFF-9BE8-3A53208738A4}"/>
    <dgm:cxn modelId="{41A9AA1B-45E1-4951-82A8-0F21F5DFAB78}" srcId="{815161E2-0775-4BA0-8C32-0AAF0FA8DF43}" destId="{CB41AE22-9C9C-49EC-9E92-432F8DF411AE}" srcOrd="1" destOrd="0" parTransId="{42DF1251-6C28-4A0B-9164-378196664605}" sibTransId="{870F70A7-D888-4F0B-877C-BDA2B8A13C50}"/>
    <dgm:cxn modelId="{AE71A731-5E6D-40F4-9B21-FB749F6D0677}" type="presOf" srcId="{51DD5EE3-9413-45F9-89FB-6DDB435ACC24}" destId="{B600BA4D-0E88-40FD-862E-38EC649DC4BB}" srcOrd="0" destOrd="0" presId="urn:microsoft.com/office/officeart/2005/8/layout/cycle2"/>
    <dgm:cxn modelId="{F8725C3E-FF0B-471B-B10C-A2BE212480A8}" srcId="{815161E2-0775-4BA0-8C32-0AAF0FA8DF43}" destId="{DB00B350-3027-4A18-A946-BB43A341D9BC}" srcOrd="4" destOrd="0" parTransId="{9979E551-A8C0-410C-B277-61085D88FCBB}" sibTransId="{D4B11819-0E90-40D2-83D8-BF0EAD772852}"/>
    <dgm:cxn modelId="{F02B9F62-A8F7-4E2F-A572-BCD5F8C9B541}" type="presOf" srcId="{869473B7-CCA8-45D7-96D8-16809247AC45}" destId="{939E9C4A-8180-4D8D-B075-E26044ACCFA1}" srcOrd="1" destOrd="0" presId="urn:microsoft.com/office/officeart/2005/8/layout/cycle2"/>
    <dgm:cxn modelId="{B498B86D-9C98-418D-9FC3-2D90A8029A65}" type="presOf" srcId="{D4B11819-0E90-40D2-83D8-BF0EAD772852}" destId="{E7A00AC2-5574-4E0C-80C8-3E09376E5480}" srcOrd="0" destOrd="0" presId="urn:microsoft.com/office/officeart/2005/8/layout/cycle2"/>
    <dgm:cxn modelId="{0FD49074-DEFD-4B87-B1BE-C0FAD65DFF0C}" srcId="{815161E2-0775-4BA0-8C32-0AAF0FA8DF43}" destId="{F1D76253-F0DF-4440-9588-2041E44D6B25}" srcOrd="3" destOrd="0" parTransId="{B299FE33-D7FC-4BC4-955B-4AA00990D2AA}" sibTransId="{43987054-FF39-43F6-91F7-827BEF7E024B}"/>
    <dgm:cxn modelId="{31674B56-E3CD-44CA-9F7D-2829F8C551BF}" type="presOf" srcId="{D4B11819-0E90-40D2-83D8-BF0EAD772852}" destId="{D74CC63D-A778-42C5-9530-94AC8497F385}" srcOrd="1" destOrd="0" presId="urn:microsoft.com/office/officeart/2005/8/layout/cycle2"/>
    <dgm:cxn modelId="{34CD6A78-484B-4DEF-B392-BAB4A075DF40}" type="presOf" srcId="{CB41AE22-9C9C-49EC-9E92-432F8DF411AE}" destId="{F7EF0CF5-4048-40BD-9519-8BBDEAEA6DF1}" srcOrd="0" destOrd="0" presId="urn:microsoft.com/office/officeart/2005/8/layout/cycle2"/>
    <dgm:cxn modelId="{20B1CC5A-BA1D-41AD-9221-0C58D83F55C8}" type="presOf" srcId="{440126C1-E69D-4DFF-9BE8-3A53208738A4}" destId="{DB6033BC-37F6-4588-BE56-17594344463F}" srcOrd="0" destOrd="0" presId="urn:microsoft.com/office/officeart/2005/8/layout/cycle2"/>
    <dgm:cxn modelId="{BFCBF989-E01B-4A74-932F-ECD85837407B}" type="presOf" srcId="{43987054-FF39-43F6-91F7-827BEF7E024B}" destId="{8219BF33-E9BF-43C8-AE2B-8C0BF0B3964B}" srcOrd="0" destOrd="0" presId="urn:microsoft.com/office/officeart/2005/8/layout/cycle2"/>
    <dgm:cxn modelId="{0B23A392-1BB1-4013-A8CC-E27544F3C46D}" type="presOf" srcId="{D4E029F1-9F44-46E7-AAD0-B4EB1D8BDC60}" destId="{CE0F7E7C-375A-4432-A54D-2B63E014681F}" srcOrd="0" destOrd="0" presId="urn:microsoft.com/office/officeart/2005/8/layout/cycle2"/>
    <dgm:cxn modelId="{C0C20395-CA0E-4EDF-A8AF-33B7380899F9}" type="presOf" srcId="{869473B7-CCA8-45D7-96D8-16809247AC45}" destId="{2194A78C-E0C7-4D60-A415-64E74D892C0D}" srcOrd="0" destOrd="0" presId="urn:microsoft.com/office/officeart/2005/8/layout/cycle2"/>
    <dgm:cxn modelId="{081FC9C5-325D-4DC9-8CDB-174D2D1DDD4E}" type="presOf" srcId="{870F70A7-D888-4F0B-877C-BDA2B8A13C50}" destId="{0BCF20CA-1FFC-4A76-8761-2EA9CEFF2F53}" srcOrd="0" destOrd="0" presId="urn:microsoft.com/office/officeart/2005/8/layout/cycle2"/>
    <dgm:cxn modelId="{41A15FCD-1D73-4861-81B1-6687BF051B62}" type="presOf" srcId="{43987054-FF39-43F6-91F7-827BEF7E024B}" destId="{0AC9BAF1-ADFB-44D2-B270-F0DB006BD122}" srcOrd="1" destOrd="0" presId="urn:microsoft.com/office/officeart/2005/8/layout/cycle2"/>
    <dgm:cxn modelId="{051F0CD0-C165-4825-875F-61581021F913}" type="presOf" srcId="{F1D76253-F0DF-4440-9588-2041E44D6B25}" destId="{B793980D-9896-4F66-AE83-72D102D23E24}" srcOrd="0" destOrd="0" presId="urn:microsoft.com/office/officeart/2005/8/layout/cycle2"/>
    <dgm:cxn modelId="{40C9EFD2-6A43-454E-B3D2-8B48B9E17850}" type="presOf" srcId="{815161E2-0775-4BA0-8C32-0AAF0FA8DF43}" destId="{26B0C370-66CF-4F55-A5BD-E4C9F3C45B35}" srcOrd="0" destOrd="0" presId="urn:microsoft.com/office/officeart/2005/8/layout/cycle2"/>
    <dgm:cxn modelId="{BBF75FEA-5A24-476E-A8C7-EBAF3D71564C}" type="presOf" srcId="{440126C1-E69D-4DFF-9BE8-3A53208738A4}" destId="{B6620A02-A645-4BB1-B01F-40371F131678}" srcOrd="1" destOrd="0" presId="urn:microsoft.com/office/officeart/2005/8/layout/cycle2"/>
    <dgm:cxn modelId="{4217E5EF-C528-4FB8-8C64-61317C9A1E19}" type="presOf" srcId="{DB00B350-3027-4A18-A946-BB43A341D9BC}" destId="{2DFA0F03-9DF9-4634-AF78-74E2C439D0B0}" srcOrd="0" destOrd="0" presId="urn:microsoft.com/office/officeart/2005/8/layout/cycle2"/>
    <dgm:cxn modelId="{9CB1CEF2-8325-453B-9FE9-3A45023DE4EE}" srcId="{815161E2-0775-4BA0-8C32-0AAF0FA8DF43}" destId="{D4E029F1-9F44-46E7-AAD0-B4EB1D8BDC60}" srcOrd="0" destOrd="0" parTransId="{2D4A2562-5DD1-4AAE-AB97-E1D25418AF23}" sibTransId="{869473B7-CCA8-45D7-96D8-16809247AC45}"/>
    <dgm:cxn modelId="{6A2B29D6-49FC-4C92-82E0-6B78203ADD0B}" type="presParOf" srcId="{26B0C370-66CF-4F55-A5BD-E4C9F3C45B35}" destId="{CE0F7E7C-375A-4432-A54D-2B63E014681F}" srcOrd="0" destOrd="0" presId="urn:microsoft.com/office/officeart/2005/8/layout/cycle2"/>
    <dgm:cxn modelId="{E3E89CED-9509-48DC-A733-9843AD36A0E3}" type="presParOf" srcId="{26B0C370-66CF-4F55-A5BD-E4C9F3C45B35}" destId="{2194A78C-E0C7-4D60-A415-64E74D892C0D}" srcOrd="1" destOrd="0" presId="urn:microsoft.com/office/officeart/2005/8/layout/cycle2"/>
    <dgm:cxn modelId="{5513E254-ED7B-46EA-B315-835B73BD0E29}" type="presParOf" srcId="{2194A78C-E0C7-4D60-A415-64E74D892C0D}" destId="{939E9C4A-8180-4D8D-B075-E26044ACCFA1}" srcOrd="0" destOrd="0" presId="urn:microsoft.com/office/officeart/2005/8/layout/cycle2"/>
    <dgm:cxn modelId="{0241ED59-212C-4805-AA2C-7D2088C6F9F3}" type="presParOf" srcId="{26B0C370-66CF-4F55-A5BD-E4C9F3C45B35}" destId="{F7EF0CF5-4048-40BD-9519-8BBDEAEA6DF1}" srcOrd="2" destOrd="0" presId="urn:microsoft.com/office/officeart/2005/8/layout/cycle2"/>
    <dgm:cxn modelId="{62B2249C-38D9-43F7-8AFB-D2801C83F026}" type="presParOf" srcId="{26B0C370-66CF-4F55-A5BD-E4C9F3C45B35}" destId="{0BCF20CA-1FFC-4A76-8761-2EA9CEFF2F53}" srcOrd="3" destOrd="0" presId="urn:microsoft.com/office/officeart/2005/8/layout/cycle2"/>
    <dgm:cxn modelId="{268D419F-6821-43F4-A1D2-535185E36B79}" type="presParOf" srcId="{0BCF20CA-1FFC-4A76-8761-2EA9CEFF2F53}" destId="{F1400E7A-6B15-4DF1-A931-3ED4878C1B6B}" srcOrd="0" destOrd="0" presId="urn:microsoft.com/office/officeart/2005/8/layout/cycle2"/>
    <dgm:cxn modelId="{9C3E2702-10B2-4C29-A0DD-7F7B3C32D984}" type="presParOf" srcId="{26B0C370-66CF-4F55-A5BD-E4C9F3C45B35}" destId="{B600BA4D-0E88-40FD-862E-38EC649DC4BB}" srcOrd="4" destOrd="0" presId="urn:microsoft.com/office/officeart/2005/8/layout/cycle2"/>
    <dgm:cxn modelId="{F9EDC867-D05D-4610-9F43-7CDAE58A4A5C}" type="presParOf" srcId="{26B0C370-66CF-4F55-A5BD-E4C9F3C45B35}" destId="{DB6033BC-37F6-4588-BE56-17594344463F}" srcOrd="5" destOrd="0" presId="urn:microsoft.com/office/officeart/2005/8/layout/cycle2"/>
    <dgm:cxn modelId="{DDE8CB5E-D87C-4FA8-A347-1BDA9966B5F0}" type="presParOf" srcId="{DB6033BC-37F6-4588-BE56-17594344463F}" destId="{B6620A02-A645-4BB1-B01F-40371F131678}" srcOrd="0" destOrd="0" presId="urn:microsoft.com/office/officeart/2005/8/layout/cycle2"/>
    <dgm:cxn modelId="{7121288E-CB7A-4DEE-B988-6455EA8FCC63}" type="presParOf" srcId="{26B0C370-66CF-4F55-A5BD-E4C9F3C45B35}" destId="{B793980D-9896-4F66-AE83-72D102D23E24}" srcOrd="6" destOrd="0" presId="urn:microsoft.com/office/officeart/2005/8/layout/cycle2"/>
    <dgm:cxn modelId="{97073585-3F2F-45E4-A557-B909A6F4DCC2}" type="presParOf" srcId="{26B0C370-66CF-4F55-A5BD-E4C9F3C45B35}" destId="{8219BF33-E9BF-43C8-AE2B-8C0BF0B3964B}" srcOrd="7" destOrd="0" presId="urn:microsoft.com/office/officeart/2005/8/layout/cycle2"/>
    <dgm:cxn modelId="{FC2D9D99-F915-4C9E-803C-E717155D5D8E}" type="presParOf" srcId="{8219BF33-E9BF-43C8-AE2B-8C0BF0B3964B}" destId="{0AC9BAF1-ADFB-44D2-B270-F0DB006BD122}" srcOrd="0" destOrd="0" presId="urn:microsoft.com/office/officeart/2005/8/layout/cycle2"/>
    <dgm:cxn modelId="{80820401-B866-4F38-89B6-B49D4F3365BF}" type="presParOf" srcId="{26B0C370-66CF-4F55-A5BD-E4C9F3C45B35}" destId="{2DFA0F03-9DF9-4634-AF78-74E2C439D0B0}" srcOrd="8" destOrd="0" presId="urn:microsoft.com/office/officeart/2005/8/layout/cycle2"/>
    <dgm:cxn modelId="{D20D9F91-15DF-4623-A4F3-B224BD9B527D}" type="presParOf" srcId="{26B0C370-66CF-4F55-A5BD-E4C9F3C45B35}" destId="{E7A00AC2-5574-4E0C-80C8-3E09376E5480}" srcOrd="9" destOrd="0" presId="urn:microsoft.com/office/officeart/2005/8/layout/cycle2"/>
    <dgm:cxn modelId="{30CFFE85-0544-438C-99FB-3C0EECFA0E30}" type="presParOf" srcId="{E7A00AC2-5574-4E0C-80C8-3E09376E5480}" destId="{D74CC63D-A778-42C5-9530-94AC8497F385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0F7E7C-375A-4432-A54D-2B63E014681F}">
      <dsp:nvSpPr>
        <dsp:cNvPr id="0" name=""/>
        <dsp:cNvSpPr/>
      </dsp:nvSpPr>
      <dsp:spPr>
        <a:xfrm>
          <a:off x="2590803" y="0"/>
          <a:ext cx="1356754" cy="135675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PROBLEM</a:t>
          </a:r>
        </a:p>
      </dsp:txBody>
      <dsp:txXfrm>
        <a:off x="2789495" y="198692"/>
        <a:ext cx="959370" cy="959370"/>
      </dsp:txXfrm>
    </dsp:sp>
    <dsp:sp modelId="{2194A78C-E0C7-4D60-A415-64E74D892C0D}">
      <dsp:nvSpPr>
        <dsp:cNvPr id="0" name=""/>
        <dsp:cNvSpPr/>
      </dsp:nvSpPr>
      <dsp:spPr>
        <a:xfrm rot="2192863">
          <a:off x="3896084" y="1043235"/>
          <a:ext cx="348378" cy="45790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00" kern="1200"/>
        </a:p>
      </dsp:txBody>
      <dsp:txXfrm>
        <a:off x="3906360" y="1103698"/>
        <a:ext cx="243865" cy="274742"/>
      </dsp:txXfrm>
    </dsp:sp>
    <dsp:sp modelId="{F7EF0CF5-4048-40BD-9519-8BBDEAEA6DF1}">
      <dsp:nvSpPr>
        <dsp:cNvPr id="0" name=""/>
        <dsp:cNvSpPr/>
      </dsp:nvSpPr>
      <dsp:spPr>
        <a:xfrm>
          <a:off x="4208831" y="1199364"/>
          <a:ext cx="1356754" cy="135675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Why is there a problem</a:t>
          </a:r>
        </a:p>
      </dsp:txBody>
      <dsp:txXfrm>
        <a:off x="4407523" y="1398056"/>
        <a:ext cx="959370" cy="959370"/>
      </dsp:txXfrm>
    </dsp:sp>
    <dsp:sp modelId="{0BCF20CA-1FFC-4A76-8761-2EA9CEFF2F53}">
      <dsp:nvSpPr>
        <dsp:cNvPr id="0" name=""/>
        <dsp:cNvSpPr/>
      </dsp:nvSpPr>
      <dsp:spPr>
        <a:xfrm rot="6480000">
          <a:off x="4394982" y="2608158"/>
          <a:ext cx="361015" cy="45790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00" kern="1200"/>
        </a:p>
      </dsp:txBody>
      <dsp:txXfrm rot="10800000">
        <a:off x="4465868" y="2648237"/>
        <a:ext cx="252711" cy="274742"/>
      </dsp:txXfrm>
    </dsp:sp>
    <dsp:sp modelId="{B600BA4D-0E88-40FD-862E-38EC649DC4BB}">
      <dsp:nvSpPr>
        <dsp:cNvPr id="0" name=""/>
        <dsp:cNvSpPr/>
      </dsp:nvSpPr>
      <dsp:spPr>
        <a:xfrm>
          <a:off x="3579080" y="3137538"/>
          <a:ext cx="1356754" cy="135675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Lack of knowledge, skills and/or practices OR other issue</a:t>
          </a:r>
        </a:p>
      </dsp:txBody>
      <dsp:txXfrm>
        <a:off x="3777772" y="3336230"/>
        <a:ext cx="959370" cy="959370"/>
      </dsp:txXfrm>
    </dsp:sp>
    <dsp:sp modelId="{DB6033BC-37F6-4588-BE56-17594344463F}">
      <dsp:nvSpPr>
        <dsp:cNvPr id="0" name=""/>
        <dsp:cNvSpPr/>
      </dsp:nvSpPr>
      <dsp:spPr>
        <a:xfrm rot="10800000">
          <a:off x="3068209" y="3586962"/>
          <a:ext cx="361015" cy="45790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00" kern="1200"/>
        </a:p>
      </dsp:txBody>
      <dsp:txXfrm rot="10800000">
        <a:off x="3176513" y="3678543"/>
        <a:ext cx="252711" cy="274742"/>
      </dsp:txXfrm>
    </dsp:sp>
    <dsp:sp modelId="{B793980D-9896-4F66-AE83-72D102D23E24}">
      <dsp:nvSpPr>
        <dsp:cNvPr id="0" name=""/>
        <dsp:cNvSpPr/>
      </dsp:nvSpPr>
      <dsp:spPr>
        <a:xfrm>
          <a:off x="1541164" y="3137538"/>
          <a:ext cx="1356754" cy="135675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Is the problem amenable to an educational intervention?</a:t>
          </a:r>
        </a:p>
      </dsp:txBody>
      <dsp:txXfrm>
        <a:off x="1739856" y="3336230"/>
        <a:ext cx="959370" cy="959370"/>
      </dsp:txXfrm>
    </dsp:sp>
    <dsp:sp modelId="{8219BF33-E9BF-43C8-AE2B-8C0BF0B3964B}">
      <dsp:nvSpPr>
        <dsp:cNvPr id="0" name=""/>
        <dsp:cNvSpPr/>
      </dsp:nvSpPr>
      <dsp:spPr>
        <a:xfrm rot="15120000">
          <a:off x="1727316" y="2627593"/>
          <a:ext cx="361015" cy="45790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00" kern="1200"/>
        </a:p>
      </dsp:txBody>
      <dsp:txXfrm rot="10800000">
        <a:off x="1798202" y="2770676"/>
        <a:ext cx="252711" cy="274742"/>
      </dsp:txXfrm>
    </dsp:sp>
    <dsp:sp modelId="{2DFA0F03-9DF9-4634-AF78-74E2C439D0B0}">
      <dsp:nvSpPr>
        <dsp:cNvPr id="0" name=""/>
        <dsp:cNvSpPr/>
      </dsp:nvSpPr>
      <dsp:spPr>
        <a:xfrm>
          <a:off x="911414" y="1199364"/>
          <a:ext cx="1356754" cy="135675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How can I best address the problem?</a:t>
          </a:r>
        </a:p>
      </dsp:txBody>
      <dsp:txXfrm>
        <a:off x="1110106" y="1398056"/>
        <a:ext cx="959370" cy="959370"/>
      </dsp:txXfrm>
    </dsp:sp>
    <dsp:sp modelId="{E7A00AC2-5574-4E0C-80C8-3E09376E5480}">
      <dsp:nvSpPr>
        <dsp:cNvPr id="0" name=""/>
        <dsp:cNvSpPr/>
      </dsp:nvSpPr>
      <dsp:spPr>
        <a:xfrm rot="19468010">
          <a:off x="2233518" y="1055270"/>
          <a:ext cx="374676" cy="45790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00" kern="1200"/>
        </a:p>
      </dsp:txBody>
      <dsp:txXfrm>
        <a:off x="2243984" y="1179514"/>
        <a:ext cx="262273" cy="27474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30225" y="8534400"/>
            <a:ext cx="28956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1BED5C10-7558-4594-9CCB-E224392D333E}" type="datetimeFigureOut">
              <a:rPr lang="en-US"/>
              <a:pPr>
                <a:defRPr/>
              </a:pPr>
              <a:t>2/9/2022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657600" y="8534400"/>
            <a:ext cx="2667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8893F93-BCBC-4AC3-B32A-C13BBCFA1F4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89482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8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4.xml"/><Relationship Id="rId4" Type="http://schemas.openxmlformats.org/officeDocument/2006/relationships/image" Target="../media/image8.png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5.xml"/><Relationship Id="rId4" Type="http://schemas.openxmlformats.org/officeDocument/2006/relationships/image" Target="../media/image11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6.xml"/><Relationship Id="rId4" Type="http://schemas.openxmlformats.org/officeDocument/2006/relationships/image" Target="../media/image11.png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7.xml"/><Relationship Id="rId4" Type="http://schemas.openxmlformats.org/officeDocument/2006/relationships/image" Target="../media/image14.png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8.xml"/><Relationship Id="rId4" Type="http://schemas.openxmlformats.org/officeDocument/2006/relationships/image" Target="../media/image14.png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9B7DB9"/>
              </a:clrFrom>
              <a:clrTo>
                <a:srgbClr val="9B7DB9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09" t="86026" r="57883" b="6987"/>
          <a:stretch>
            <a:fillRect/>
          </a:stretch>
        </p:blipFill>
        <p:spPr bwMode="black">
          <a:xfrm>
            <a:off x="457200" y="6019800"/>
            <a:ext cx="3457575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 bwMode="white">
          <a:xfrm>
            <a:off x="8932863" y="0"/>
            <a:ext cx="211137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7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7647"/>
          <a:stretch>
            <a:fillRect/>
          </a:stretch>
        </p:blipFill>
        <p:spPr bwMode="black">
          <a:xfrm>
            <a:off x="2940050" y="4298950"/>
            <a:ext cx="6203950" cy="2339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8"/>
          <p:cNvSpPr/>
          <p:nvPr/>
        </p:nvSpPr>
        <p:spPr bwMode="ltGray">
          <a:xfrm>
            <a:off x="0" y="1804988"/>
            <a:ext cx="9144000" cy="2081212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Freeform 9"/>
          <p:cNvSpPr/>
          <p:nvPr/>
        </p:nvSpPr>
        <p:spPr bwMode="white">
          <a:xfrm>
            <a:off x="11113" y="2333625"/>
            <a:ext cx="361950" cy="989013"/>
          </a:xfrm>
          <a:custGeom>
            <a:avLst/>
            <a:gdLst>
              <a:gd name="connsiteX0" fmla="*/ 0 w 485775"/>
              <a:gd name="connsiteY0" fmla="*/ 0 h 1352550"/>
              <a:gd name="connsiteX1" fmla="*/ 485775 w 485775"/>
              <a:gd name="connsiteY1" fmla="*/ 714375 h 1352550"/>
              <a:gd name="connsiteX2" fmla="*/ 0 w 485775"/>
              <a:gd name="connsiteY2" fmla="*/ 1352550 h 1352550"/>
              <a:gd name="connsiteX3" fmla="*/ 0 w 485775"/>
              <a:gd name="connsiteY3" fmla="*/ 0 h 1352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5775" h="1352550">
                <a:moveTo>
                  <a:pt x="0" y="0"/>
                </a:moveTo>
                <a:lnTo>
                  <a:pt x="485775" y="714375"/>
                </a:lnTo>
                <a:lnTo>
                  <a:pt x="0" y="135255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duotone>
              <a:prstClr val="black"/>
              <a:schemeClr val="bg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6278886" y="2514600"/>
            <a:ext cx="2255514" cy="613684"/>
          </a:xfrm>
          <a:prstGeom prst="rect">
            <a:avLst/>
          </a:prstGeom>
        </p:spPr>
      </p:pic>
      <p:cxnSp>
        <p:nvCxnSpPr>
          <p:cNvPr id="12" name="Straight Connector 11"/>
          <p:cNvCxnSpPr/>
          <p:nvPr/>
        </p:nvCxnSpPr>
        <p:spPr>
          <a:xfrm>
            <a:off x="5791200" y="2333625"/>
            <a:ext cx="0" cy="94297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6"/>
          <p:cNvSpPr>
            <a:spLocks noGrp="1"/>
          </p:cNvSpPr>
          <p:nvPr>
            <p:ph type="body" sz="quarter" idx="15"/>
          </p:nvPr>
        </p:nvSpPr>
        <p:spPr bwMode="black">
          <a:xfrm>
            <a:off x="533400" y="2937296"/>
            <a:ext cx="5181600" cy="914400"/>
          </a:xfrm>
        </p:spPr>
        <p:txBody>
          <a:bodyPr anchor="ctr"/>
          <a:lstStyle>
            <a:lvl1pPr marL="0" indent="0">
              <a:buFont typeface="Arial" pitchFamily="34" charset="0"/>
              <a:buNone/>
              <a:defRPr sz="1600" baseline="0">
                <a:solidFill>
                  <a:schemeClr val="bg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itle 2"/>
          <p:cNvSpPr>
            <a:spLocks noGrp="1"/>
          </p:cNvSpPr>
          <p:nvPr>
            <p:ph type="title"/>
          </p:nvPr>
        </p:nvSpPr>
        <p:spPr>
          <a:xfrm>
            <a:off x="536574" y="1822869"/>
            <a:ext cx="5178331" cy="1028700"/>
          </a:xfrm>
          <a:prstGeom prst="rect">
            <a:avLst/>
          </a:prstGeom>
        </p:spPr>
        <p:txBody>
          <a:bodyPr anchor="ctr"/>
          <a:lstStyle>
            <a:lvl1pPr algn="l">
              <a:defRPr sz="24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3D0CC-9307-448B-AE8D-281FE1D702E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22664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457200" y="6477000"/>
            <a:ext cx="2565400" cy="230188"/>
          </a:xfrm>
          <a:prstGeom prst="rect">
            <a:avLst/>
          </a:prstGeom>
        </p:spPr>
        <p:txBody>
          <a:bodyPr wrap="none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© 2012 American Nurses Credentialing Center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">
          <a:xfrm>
            <a:off x="722313" y="2050212"/>
            <a:ext cx="7772400" cy="1362075"/>
          </a:xfrm>
          <a:prstGeom prst="rect">
            <a:avLst/>
          </a:prstGeom>
        </p:spPr>
        <p:txBody>
          <a:bodyPr anchor="ctr"/>
          <a:lstStyle>
            <a:lvl1pPr algn="l">
              <a:defRPr sz="2400" b="1" cap="all">
                <a:solidFill>
                  <a:schemeClr val="accent4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black">
          <a:xfrm>
            <a:off x="722313" y="3432925"/>
            <a:ext cx="7772400" cy="1208087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BB9755-2CFE-4F90-BA4A-E09A1423453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25226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white">
          <a:xfrm>
            <a:off x="457200" y="6477000"/>
            <a:ext cx="2565400" cy="230188"/>
          </a:xfrm>
          <a:prstGeom prst="rect">
            <a:avLst/>
          </a:prstGeom>
        </p:spPr>
        <p:txBody>
          <a:bodyPr wrap="none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© 2012 American Nurses Credentialing Center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 bwMode="auto"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ext Placeholder 12"/>
          <p:cNvSpPr>
            <a:spLocks noGrp="1"/>
          </p:cNvSpPr>
          <p:nvPr>
            <p:ph type="body" sz="quarter" idx="13"/>
          </p:nvPr>
        </p:nvSpPr>
        <p:spPr bwMode="black">
          <a:xfrm>
            <a:off x="457200" y="76200"/>
            <a:ext cx="6781800" cy="838200"/>
          </a:xfrm>
        </p:spPr>
        <p:txBody>
          <a:bodyPr anchor="ctr"/>
          <a:lstStyle>
            <a:lvl1pPr marL="0" indent="0">
              <a:buNone/>
              <a:defRPr sz="2400" b="1" baseline="0">
                <a:solidFill>
                  <a:schemeClr val="accent4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A9062B-A47A-42B2-9F74-740B0FC2A37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2119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457200" y="6477000"/>
            <a:ext cx="2565400" cy="230188"/>
          </a:xfrm>
          <a:prstGeom prst="rect">
            <a:avLst/>
          </a:prstGeom>
        </p:spPr>
        <p:txBody>
          <a:bodyPr wrap="none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© 2012 American Nurses Credentialing Center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black"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 bwMode="black"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 bwMode="auto"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3"/>
          </p:nvPr>
        </p:nvSpPr>
        <p:spPr bwMode="black">
          <a:xfrm>
            <a:off x="457200" y="76200"/>
            <a:ext cx="6781800" cy="838200"/>
          </a:xfrm>
        </p:spPr>
        <p:txBody>
          <a:bodyPr anchor="ctr"/>
          <a:lstStyle>
            <a:lvl1pPr marL="0" indent="0">
              <a:buNone/>
              <a:defRPr sz="2400" b="1" baseline="0">
                <a:solidFill>
                  <a:schemeClr val="accent4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9735AB-443E-4113-BB21-93548518207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49991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white">
          <a:xfrm>
            <a:off x="457200" y="6477000"/>
            <a:ext cx="2565400" cy="230188"/>
          </a:xfrm>
          <a:prstGeom prst="rect">
            <a:avLst/>
          </a:prstGeom>
        </p:spPr>
        <p:txBody>
          <a:bodyPr wrap="none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© 2012 American Nurses Credentialing Center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3575050" y="1143000"/>
            <a:ext cx="5111750" cy="4983163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black">
          <a:xfrm>
            <a:off x="457200" y="1143000"/>
            <a:ext cx="3008313" cy="44497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12"/>
          <p:cNvSpPr>
            <a:spLocks noGrp="1"/>
          </p:cNvSpPr>
          <p:nvPr>
            <p:ph type="body" sz="quarter" idx="13"/>
          </p:nvPr>
        </p:nvSpPr>
        <p:spPr bwMode="black">
          <a:xfrm>
            <a:off x="457200" y="76200"/>
            <a:ext cx="6781800" cy="838200"/>
          </a:xfrm>
        </p:spPr>
        <p:txBody>
          <a:bodyPr anchor="ctr"/>
          <a:lstStyle>
            <a:lvl1pPr marL="0" indent="0">
              <a:buNone/>
              <a:defRPr sz="2400" b="1" baseline="0">
                <a:solidFill>
                  <a:schemeClr val="accent4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4D98F1-C37F-45FF-A4C0-38DC80445D0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17567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white">
          <a:xfrm>
            <a:off x="457200" y="6477000"/>
            <a:ext cx="2565400" cy="230188"/>
          </a:xfrm>
          <a:prstGeom prst="rect">
            <a:avLst/>
          </a:prstGeom>
        </p:spPr>
        <p:txBody>
          <a:bodyPr wrap="none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© 2012 American Nurses Credentialing Center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 bwMode="gray">
          <a:xfrm>
            <a:off x="1792288" y="1066799"/>
            <a:ext cx="5486400" cy="36607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black">
          <a:xfrm>
            <a:off x="1752600" y="4953000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12"/>
          <p:cNvSpPr>
            <a:spLocks noGrp="1"/>
          </p:cNvSpPr>
          <p:nvPr>
            <p:ph type="body" sz="quarter" idx="13"/>
          </p:nvPr>
        </p:nvSpPr>
        <p:spPr bwMode="black">
          <a:xfrm>
            <a:off x="457200" y="76200"/>
            <a:ext cx="6781800" cy="838200"/>
          </a:xfrm>
        </p:spPr>
        <p:txBody>
          <a:bodyPr anchor="ctr"/>
          <a:lstStyle>
            <a:lvl1pPr marL="0" indent="0">
              <a:buNone/>
              <a:defRPr sz="2400" b="1" baseline="0">
                <a:solidFill>
                  <a:schemeClr val="accent4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E6B59E-CCBC-4B46-9734-1597B83866E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76169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9B7DB9"/>
              </a:clrFrom>
              <a:clrTo>
                <a:srgbClr val="9B7DB9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09" t="86026" r="57883" b="6987"/>
          <a:stretch>
            <a:fillRect/>
          </a:stretch>
        </p:blipFill>
        <p:spPr bwMode="black">
          <a:xfrm>
            <a:off x="457200" y="6019800"/>
            <a:ext cx="3457575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 bwMode="hidden">
          <a:xfrm>
            <a:off x="8932863" y="0"/>
            <a:ext cx="211137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6" name="Picture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7647"/>
          <a:stretch>
            <a:fillRect/>
          </a:stretch>
        </p:blipFill>
        <p:spPr bwMode="black">
          <a:xfrm>
            <a:off x="2940050" y="4298950"/>
            <a:ext cx="6203950" cy="2339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/>
        </p:nvSpPr>
        <p:spPr bwMode="ltGray">
          <a:xfrm>
            <a:off x="0" y="1804988"/>
            <a:ext cx="9144000" cy="2081212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Freeform 7"/>
          <p:cNvSpPr/>
          <p:nvPr/>
        </p:nvSpPr>
        <p:spPr bwMode="white">
          <a:xfrm>
            <a:off x="11113" y="2333625"/>
            <a:ext cx="361950" cy="989013"/>
          </a:xfrm>
          <a:custGeom>
            <a:avLst/>
            <a:gdLst>
              <a:gd name="connsiteX0" fmla="*/ 0 w 485775"/>
              <a:gd name="connsiteY0" fmla="*/ 0 h 1352550"/>
              <a:gd name="connsiteX1" fmla="*/ 485775 w 485775"/>
              <a:gd name="connsiteY1" fmla="*/ 714375 h 1352550"/>
              <a:gd name="connsiteX2" fmla="*/ 0 w 485775"/>
              <a:gd name="connsiteY2" fmla="*/ 1352550 h 1352550"/>
              <a:gd name="connsiteX3" fmla="*/ 0 w 485775"/>
              <a:gd name="connsiteY3" fmla="*/ 0 h 1352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5775" h="1352550">
                <a:moveTo>
                  <a:pt x="0" y="0"/>
                </a:moveTo>
                <a:lnTo>
                  <a:pt x="485775" y="714375"/>
                </a:lnTo>
                <a:lnTo>
                  <a:pt x="0" y="135255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9" name="Picture 1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black">
          <a:xfrm>
            <a:off x="6278563" y="2516188"/>
            <a:ext cx="2255837" cy="611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Connector 9"/>
          <p:cNvCxnSpPr/>
          <p:nvPr/>
        </p:nvCxnSpPr>
        <p:spPr bwMode="black">
          <a:xfrm>
            <a:off x="5791200" y="2333625"/>
            <a:ext cx="0" cy="94297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 Placeholder 6"/>
          <p:cNvSpPr>
            <a:spLocks noGrp="1"/>
          </p:cNvSpPr>
          <p:nvPr>
            <p:ph type="body" sz="quarter" idx="15"/>
          </p:nvPr>
        </p:nvSpPr>
        <p:spPr bwMode="black">
          <a:xfrm>
            <a:off x="533400" y="2937296"/>
            <a:ext cx="5181600" cy="914400"/>
          </a:xfrm>
        </p:spPr>
        <p:txBody>
          <a:bodyPr anchor="ctr"/>
          <a:lstStyle>
            <a:lvl1pPr marL="0" indent="0">
              <a:buFont typeface="Arial" pitchFamily="34" charset="0"/>
              <a:buNone/>
              <a:defRPr sz="1600" baseline="0">
                <a:solidFill>
                  <a:schemeClr val="bg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itle 2"/>
          <p:cNvSpPr>
            <a:spLocks noGrp="1"/>
          </p:cNvSpPr>
          <p:nvPr>
            <p:ph type="title"/>
          </p:nvPr>
        </p:nvSpPr>
        <p:spPr bwMode="black">
          <a:xfrm>
            <a:off x="536574" y="1822869"/>
            <a:ext cx="5178331" cy="1028700"/>
          </a:xfrm>
          <a:prstGeom prst="rect">
            <a:avLst/>
          </a:prstGeom>
        </p:spPr>
        <p:txBody>
          <a:bodyPr anchor="ctr"/>
          <a:lstStyle>
            <a:lvl1pPr algn="l">
              <a:defRPr sz="24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CD83AF-5679-494A-99A3-B386D6F7F1A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95284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gray">
          <a:xfrm>
            <a:off x="457200" y="6477000"/>
            <a:ext cx="2565400" cy="230188"/>
          </a:xfrm>
          <a:prstGeom prst="rect">
            <a:avLst/>
          </a:prstGeom>
        </p:spPr>
        <p:txBody>
          <a:bodyPr wrap="none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© 2012 American Nurses Credentialing Center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 bwMode="white">
          <a:xfrm>
            <a:off x="381000" y="0"/>
            <a:ext cx="6858000" cy="838200"/>
          </a:xfrm>
        </p:spPr>
        <p:txBody>
          <a:bodyPr anchor="ctr"/>
          <a:lstStyle>
            <a:lvl1pPr marL="0" indent="0">
              <a:buNone/>
              <a:defRPr sz="2400" b="1" baseline="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03F04E-1A1C-4C2C-B720-47DDEBC9128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25219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gray">
          <a:xfrm>
            <a:off x="457200" y="6477000"/>
            <a:ext cx="2565400" cy="230188"/>
          </a:xfrm>
          <a:prstGeom prst="rect">
            <a:avLst/>
          </a:prstGeom>
        </p:spPr>
        <p:txBody>
          <a:bodyPr wrap="none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© 2012 American Nurses Credentialing Center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">
          <a:xfrm>
            <a:off x="722313" y="2046287"/>
            <a:ext cx="7772400" cy="1362075"/>
          </a:xfrm>
          <a:prstGeom prst="rect">
            <a:avLst/>
          </a:prstGeom>
        </p:spPr>
        <p:txBody>
          <a:bodyPr anchor="ctr"/>
          <a:lstStyle>
            <a:lvl1pPr algn="l">
              <a:defRPr sz="2400" b="1" cap="all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black">
          <a:xfrm>
            <a:off x="722313" y="3429000"/>
            <a:ext cx="7772400" cy="1208087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E0C3E7-2447-49E5-9CC1-6E9ED1F4CBD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037044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gray">
          <a:xfrm>
            <a:off x="457200" y="6477000"/>
            <a:ext cx="2565400" cy="230188"/>
          </a:xfrm>
          <a:prstGeom prst="rect">
            <a:avLst/>
          </a:prstGeom>
        </p:spPr>
        <p:txBody>
          <a:bodyPr wrap="none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© 2012 American Nurses Credentialing Center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Text Placeholder 12"/>
          <p:cNvSpPr>
            <a:spLocks noGrp="1"/>
          </p:cNvSpPr>
          <p:nvPr>
            <p:ph type="body" sz="quarter" idx="13"/>
          </p:nvPr>
        </p:nvSpPr>
        <p:spPr bwMode="white">
          <a:xfrm>
            <a:off x="381000" y="0"/>
            <a:ext cx="6858000" cy="838200"/>
          </a:xfrm>
        </p:spPr>
        <p:txBody>
          <a:bodyPr anchor="ctr"/>
          <a:lstStyle>
            <a:lvl1pPr marL="0" indent="0">
              <a:buNone/>
              <a:defRPr sz="2400" b="1" baseline="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EDB9C8-218C-42C8-9F39-8FD319126B7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817346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gray">
          <a:xfrm>
            <a:off x="457200" y="6477000"/>
            <a:ext cx="2565400" cy="230188"/>
          </a:xfrm>
          <a:prstGeom prst="rect">
            <a:avLst/>
          </a:prstGeom>
        </p:spPr>
        <p:txBody>
          <a:bodyPr wrap="none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© 2012 American Nurses Credentialing Center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black"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 bwMode="black"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Text Placeholder 12"/>
          <p:cNvSpPr>
            <a:spLocks noGrp="1"/>
          </p:cNvSpPr>
          <p:nvPr>
            <p:ph type="body" sz="quarter" idx="13"/>
          </p:nvPr>
        </p:nvSpPr>
        <p:spPr bwMode="white">
          <a:xfrm>
            <a:off x="381000" y="0"/>
            <a:ext cx="6858000" cy="838200"/>
          </a:xfrm>
        </p:spPr>
        <p:txBody>
          <a:bodyPr anchor="ctr"/>
          <a:lstStyle>
            <a:lvl1pPr marL="0" indent="0">
              <a:buNone/>
              <a:defRPr sz="2400" b="1" baseline="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8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599773-7FE0-4C52-9CEA-8F08CAD5F0E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2111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gray">
          <a:xfrm>
            <a:off x="457200" y="6477000"/>
            <a:ext cx="2565400" cy="230188"/>
          </a:xfrm>
          <a:prstGeom prst="rect">
            <a:avLst/>
          </a:prstGeom>
        </p:spPr>
        <p:txBody>
          <a:bodyPr wrap="none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© 2012 American Nurses Credentialing Center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 bwMode="white">
          <a:xfrm>
            <a:off x="381000" y="0"/>
            <a:ext cx="6858000" cy="838200"/>
          </a:xfrm>
        </p:spPr>
        <p:txBody>
          <a:bodyPr anchor="ctr"/>
          <a:lstStyle>
            <a:lvl1pPr marL="0" indent="0">
              <a:buNone/>
              <a:defRPr sz="2400" b="1" baseline="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6F499C-D300-45A6-B347-7F9D134B735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99463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gray">
          <a:xfrm>
            <a:off x="457200" y="6477000"/>
            <a:ext cx="2565400" cy="230188"/>
          </a:xfrm>
          <a:prstGeom prst="rect">
            <a:avLst/>
          </a:prstGeom>
        </p:spPr>
        <p:txBody>
          <a:bodyPr wrap="none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© 2012 American Nurses Credentialing Center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">
          <a:xfrm>
            <a:off x="457200" y="0"/>
            <a:ext cx="7010400" cy="838200"/>
          </a:xfrm>
          <a:prstGeom prst="rect">
            <a:avLst/>
          </a:prstGeom>
        </p:spPr>
        <p:txBody>
          <a:bodyPr anchor="ctr"/>
          <a:lstStyle>
            <a:lvl1pPr algn="l">
              <a:defRPr sz="24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143000"/>
            <a:ext cx="5111750" cy="4983163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black">
          <a:xfrm>
            <a:off x="457200" y="1143000"/>
            <a:ext cx="3008313" cy="49831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C79E27-204F-4261-B5FB-E2910CEA677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057347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gray">
          <a:xfrm>
            <a:off x="457200" y="6477000"/>
            <a:ext cx="2565400" cy="230188"/>
          </a:xfrm>
          <a:prstGeom prst="rect">
            <a:avLst/>
          </a:prstGeom>
        </p:spPr>
        <p:txBody>
          <a:bodyPr wrap="none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© 2012 American Nurses Credentialing Center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 bwMode="gray">
          <a:xfrm>
            <a:off x="1792288" y="1066799"/>
            <a:ext cx="5486400" cy="36607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black">
          <a:xfrm>
            <a:off x="1752600" y="4953000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12"/>
          <p:cNvSpPr>
            <a:spLocks noGrp="1"/>
          </p:cNvSpPr>
          <p:nvPr>
            <p:ph type="body" sz="quarter" idx="13"/>
          </p:nvPr>
        </p:nvSpPr>
        <p:spPr bwMode="white">
          <a:xfrm>
            <a:off x="381000" y="0"/>
            <a:ext cx="6858000" cy="838200"/>
          </a:xfrm>
        </p:spPr>
        <p:txBody>
          <a:bodyPr anchor="ctr"/>
          <a:lstStyle>
            <a:lvl1pPr marL="0" indent="0">
              <a:buNone/>
              <a:defRPr sz="2400" b="1" baseline="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640908-2B09-431C-88A1-8783DE973E7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32539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rgbClr val="009A8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9B7DB9"/>
              </a:clrFrom>
              <a:clrTo>
                <a:srgbClr val="9B7DB9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09" t="86026" r="57883" b="6987"/>
          <a:stretch>
            <a:fillRect/>
          </a:stretch>
        </p:blipFill>
        <p:spPr bwMode="black">
          <a:xfrm>
            <a:off x="457200" y="6019800"/>
            <a:ext cx="3457575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 bwMode="hidden">
          <a:xfrm>
            <a:off x="8932863" y="0"/>
            <a:ext cx="211137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6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7647"/>
          <a:stretch>
            <a:fillRect/>
          </a:stretch>
        </p:blipFill>
        <p:spPr bwMode="black">
          <a:xfrm>
            <a:off x="2940050" y="4298950"/>
            <a:ext cx="6203950" cy="2339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/>
        </p:nvSpPr>
        <p:spPr bwMode="ltGray">
          <a:xfrm>
            <a:off x="0" y="1804988"/>
            <a:ext cx="9144000" cy="2081212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Freeform 7"/>
          <p:cNvSpPr/>
          <p:nvPr/>
        </p:nvSpPr>
        <p:spPr bwMode="white">
          <a:xfrm>
            <a:off x="11113" y="2333625"/>
            <a:ext cx="361950" cy="989013"/>
          </a:xfrm>
          <a:custGeom>
            <a:avLst/>
            <a:gdLst>
              <a:gd name="connsiteX0" fmla="*/ 0 w 485775"/>
              <a:gd name="connsiteY0" fmla="*/ 0 h 1352550"/>
              <a:gd name="connsiteX1" fmla="*/ 485775 w 485775"/>
              <a:gd name="connsiteY1" fmla="*/ 714375 h 1352550"/>
              <a:gd name="connsiteX2" fmla="*/ 0 w 485775"/>
              <a:gd name="connsiteY2" fmla="*/ 1352550 h 1352550"/>
              <a:gd name="connsiteX3" fmla="*/ 0 w 485775"/>
              <a:gd name="connsiteY3" fmla="*/ 0 h 1352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5775" h="1352550">
                <a:moveTo>
                  <a:pt x="0" y="0"/>
                </a:moveTo>
                <a:lnTo>
                  <a:pt x="485775" y="714375"/>
                </a:lnTo>
                <a:lnTo>
                  <a:pt x="0" y="135255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9" name="Picture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black">
          <a:xfrm>
            <a:off x="6278563" y="2516188"/>
            <a:ext cx="2255837" cy="611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5791200" y="2333625"/>
            <a:ext cx="0" cy="94297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6"/>
          <p:cNvSpPr>
            <a:spLocks noGrp="1"/>
          </p:cNvSpPr>
          <p:nvPr>
            <p:ph type="body" sz="quarter" idx="15"/>
          </p:nvPr>
        </p:nvSpPr>
        <p:spPr bwMode="black">
          <a:xfrm>
            <a:off x="533400" y="2937296"/>
            <a:ext cx="5181600" cy="914400"/>
          </a:xfrm>
        </p:spPr>
        <p:txBody>
          <a:bodyPr anchor="ctr"/>
          <a:lstStyle>
            <a:lvl1pPr marL="0" indent="0">
              <a:buFont typeface="Arial" pitchFamily="34" charset="0"/>
              <a:buNone/>
              <a:defRPr sz="1600" baseline="0">
                <a:solidFill>
                  <a:schemeClr val="bg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itle 2"/>
          <p:cNvSpPr>
            <a:spLocks noGrp="1"/>
          </p:cNvSpPr>
          <p:nvPr>
            <p:ph type="title"/>
          </p:nvPr>
        </p:nvSpPr>
        <p:spPr bwMode="black">
          <a:xfrm>
            <a:off x="536574" y="1822869"/>
            <a:ext cx="5178331" cy="1028700"/>
          </a:xfrm>
          <a:prstGeom prst="rect">
            <a:avLst/>
          </a:prstGeom>
        </p:spPr>
        <p:txBody>
          <a:bodyPr anchor="ctr"/>
          <a:lstStyle>
            <a:lvl1pPr algn="l">
              <a:defRPr sz="24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6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DAF348-2570-4F81-B370-9FAB2CBBD6B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042404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457200" y="6477000"/>
            <a:ext cx="2565400" cy="230188"/>
          </a:xfrm>
          <a:prstGeom prst="rect">
            <a:avLst/>
          </a:prstGeom>
        </p:spPr>
        <p:txBody>
          <a:bodyPr wrap="none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© 2012 American Nurses Credentialing Center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143000"/>
            <a:ext cx="8229600" cy="498316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12"/>
          <p:cNvSpPr>
            <a:spLocks noGrp="1"/>
          </p:cNvSpPr>
          <p:nvPr>
            <p:ph type="body" sz="quarter" idx="13"/>
          </p:nvPr>
        </p:nvSpPr>
        <p:spPr bwMode="black">
          <a:xfrm>
            <a:off x="457200" y="76200"/>
            <a:ext cx="6781800" cy="838200"/>
          </a:xfrm>
        </p:spPr>
        <p:txBody>
          <a:bodyPr anchor="ctr"/>
          <a:lstStyle>
            <a:lvl1pPr marL="0" indent="0">
              <a:buNone/>
              <a:defRPr sz="2400" b="1" baseline="0">
                <a:solidFill>
                  <a:srgbClr val="009A86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7BC7E3-F48D-4C5B-B5BB-6AF10B407A5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511553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457200" y="6477000"/>
            <a:ext cx="2565400" cy="230188"/>
          </a:xfrm>
          <a:prstGeom prst="rect">
            <a:avLst/>
          </a:prstGeom>
        </p:spPr>
        <p:txBody>
          <a:bodyPr wrap="none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© 2012 American Nurses Credentialing Center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">
          <a:xfrm>
            <a:off x="722313" y="2066925"/>
            <a:ext cx="7772400" cy="1362075"/>
          </a:xfrm>
          <a:prstGeom prst="rect">
            <a:avLst/>
          </a:prstGeom>
        </p:spPr>
        <p:txBody>
          <a:bodyPr anchor="ctr"/>
          <a:lstStyle>
            <a:lvl1pPr algn="l">
              <a:defRPr sz="2400" b="1" cap="all">
                <a:solidFill>
                  <a:srgbClr val="009A86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black">
          <a:xfrm>
            <a:off x="722313" y="3449638"/>
            <a:ext cx="7772400" cy="1208087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EE17B7-6F9B-4607-B72C-F4A8983AB9F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623305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white">
          <a:xfrm>
            <a:off x="457200" y="6477000"/>
            <a:ext cx="2565400" cy="230188"/>
          </a:xfrm>
          <a:prstGeom prst="rect">
            <a:avLst/>
          </a:prstGeom>
        </p:spPr>
        <p:txBody>
          <a:bodyPr wrap="none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© 2012 American Nurses Credentialing Center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 bwMode="auto"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ext Placeholder 12"/>
          <p:cNvSpPr>
            <a:spLocks noGrp="1"/>
          </p:cNvSpPr>
          <p:nvPr>
            <p:ph type="body" sz="quarter" idx="13"/>
          </p:nvPr>
        </p:nvSpPr>
        <p:spPr bwMode="black">
          <a:xfrm>
            <a:off x="457200" y="76200"/>
            <a:ext cx="6781800" cy="838200"/>
          </a:xfrm>
        </p:spPr>
        <p:txBody>
          <a:bodyPr anchor="ctr"/>
          <a:lstStyle>
            <a:lvl1pPr marL="0" indent="0">
              <a:buNone/>
              <a:defRPr sz="2400" b="1" baseline="0">
                <a:solidFill>
                  <a:srgbClr val="009A86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91BE99-720B-4A8F-8D4D-5A3470431A9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04301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457200" y="6477000"/>
            <a:ext cx="2565400" cy="230188"/>
          </a:xfrm>
          <a:prstGeom prst="rect">
            <a:avLst/>
          </a:prstGeom>
        </p:spPr>
        <p:txBody>
          <a:bodyPr wrap="none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© 2012 American Nurses Credentialing Center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black"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 bwMode="black"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 bwMode="auto"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3"/>
          </p:nvPr>
        </p:nvSpPr>
        <p:spPr bwMode="black">
          <a:xfrm>
            <a:off x="457200" y="76200"/>
            <a:ext cx="6781800" cy="838200"/>
          </a:xfrm>
        </p:spPr>
        <p:txBody>
          <a:bodyPr anchor="ctr"/>
          <a:lstStyle>
            <a:lvl1pPr marL="0" indent="0">
              <a:buNone/>
              <a:defRPr sz="2400" b="1" baseline="0">
                <a:solidFill>
                  <a:srgbClr val="009A86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3DC129-AAD2-4DA5-863B-29CB78ADA81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534163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white">
          <a:xfrm>
            <a:off x="457200" y="6477000"/>
            <a:ext cx="2565400" cy="230188"/>
          </a:xfrm>
          <a:prstGeom prst="rect">
            <a:avLst/>
          </a:prstGeom>
        </p:spPr>
        <p:txBody>
          <a:bodyPr wrap="none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© 2012 American Nurses Credentialing Center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3575050" y="1295400"/>
            <a:ext cx="5111750" cy="4830763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black">
          <a:xfrm>
            <a:off x="457200" y="1295400"/>
            <a:ext cx="3008313" cy="4876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12"/>
          <p:cNvSpPr>
            <a:spLocks noGrp="1"/>
          </p:cNvSpPr>
          <p:nvPr>
            <p:ph type="body" sz="quarter" idx="13"/>
          </p:nvPr>
        </p:nvSpPr>
        <p:spPr bwMode="black">
          <a:xfrm>
            <a:off x="457200" y="76200"/>
            <a:ext cx="6781800" cy="838200"/>
          </a:xfrm>
        </p:spPr>
        <p:txBody>
          <a:bodyPr anchor="ctr"/>
          <a:lstStyle>
            <a:lvl1pPr marL="0" indent="0">
              <a:buNone/>
              <a:defRPr sz="2400" b="1" baseline="0">
                <a:solidFill>
                  <a:srgbClr val="009A86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65B08-5758-438C-A7FF-8AA62F26272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5673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white">
          <a:xfrm>
            <a:off x="457200" y="6477000"/>
            <a:ext cx="2565400" cy="230188"/>
          </a:xfrm>
          <a:prstGeom prst="rect">
            <a:avLst/>
          </a:prstGeom>
        </p:spPr>
        <p:txBody>
          <a:bodyPr wrap="none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© 2012 American Nurses Credentialing Center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 bwMode="gray">
          <a:xfrm>
            <a:off x="1792288" y="1066799"/>
            <a:ext cx="5486400" cy="36607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black">
          <a:xfrm>
            <a:off x="1752600" y="4953000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12"/>
          <p:cNvSpPr>
            <a:spLocks noGrp="1"/>
          </p:cNvSpPr>
          <p:nvPr>
            <p:ph type="body" sz="quarter" idx="13"/>
          </p:nvPr>
        </p:nvSpPr>
        <p:spPr bwMode="black">
          <a:xfrm>
            <a:off x="457200" y="76200"/>
            <a:ext cx="6781800" cy="838200"/>
          </a:xfrm>
        </p:spPr>
        <p:txBody>
          <a:bodyPr anchor="ctr"/>
          <a:lstStyle>
            <a:lvl1pPr marL="0" indent="0">
              <a:buNone/>
              <a:defRPr sz="2400" b="1" baseline="0">
                <a:solidFill>
                  <a:srgbClr val="009A86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798EA5-14A8-42E2-B6BB-DDAF232B464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241150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9B7DB9"/>
              </a:clrFrom>
              <a:clrTo>
                <a:srgbClr val="9B7DB9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09" t="86026" r="57883" b="6987"/>
          <a:stretch>
            <a:fillRect/>
          </a:stretch>
        </p:blipFill>
        <p:spPr bwMode="black">
          <a:xfrm>
            <a:off x="457200" y="6019800"/>
            <a:ext cx="3457575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 bwMode="hidden">
          <a:xfrm>
            <a:off x="8932863" y="0"/>
            <a:ext cx="211137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6" name="Picture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7647"/>
          <a:stretch>
            <a:fillRect/>
          </a:stretch>
        </p:blipFill>
        <p:spPr bwMode="black">
          <a:xfrm>
            <a:off x="2940050" y="4298950"/>
            <a:ext cx="6203950" cy="2339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/>
        </p:nvSpPr>
        <p:spPr bwMode="ltGray">
          <a:xfrm>
            <a:off x="0" y="1804988"/>
            <a:ext cx="9144000" cy="2081212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Freeform 7"/>
          <p:cNvSpPr/>
          <p:nvPr/>
        </p:nvSpPr>
        <p:spPr bwMode="white">
          <a:xfrm>
            <a:off x="11113" y="2333625"/>
            <a:ext cx="361950" cy="989013"/>
          </a:xfrm>
          <a:custGeom>
            <a:avLst/>
            <a:gdLst>
              <a:gd name="connsiteX0" fmla="*/ 0 w 485775"/>
              <a:gd name="connsiteY0" fmla="*/ 0 h 1352550"/>
              <a:gd name="connsiteX1" fmla="*/ 485775 w 485775"/>
              <a:gd name="connsiteY1" fmla="*/ 714375 h 1352550"/>
              <a:gd name="connsiteX2" fmla="*/ 0 w 485775"/>
              <a:gd name="connsiteY2" fmla="*/ 1352550 h 1352550"/>
              <a:gd name="connsiteX3" fmla="*/ 0 w 485775"/>
              <a:gd name="connsiteY3" fmla="*/ 0 h 1352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5775" h="1352550">
                <a:moveTo>
                  <a:pt x="0" y="0"/>
                </a:moveTo>
                <a:lnTo>
                  <a:pt x="485775" y="714375"/>
                </a:lnTo>
                <a:lnTo>
                  <a:pt x="0" y="135255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9" name="Picture 1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black">
          <a:xfrm>
            <a:off x="6281738" y="2516188"/>
            <a:ext cx="2249487" cy="611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Connector 9"/>
          <p:cNvCxnSpPr/>
          <p:nvPr/>
        </p:nvCxnSpPr>
        <p:spPr bwMode="black">
          <a:xfrm>
            <a:off x="5791200" y="2333625"/>
            <a:ext cx="0" cy="94297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 Placeholder 6"/>
          <p:cNvSpPr>
            <a:spLocks noGrp="1"/>
          </p:cNvSpPr>
          <p:nvPr>
            <p:ph type="body" sz="quarter" idx="15"/>
          </p:nvPr>
        </p:nvSpPr>
        <p:spPr bwMode="black">
          <a:xfrm>
            <a:off x="533400" y="2937296"/>
            <a:ext cx="5181600" cy="914400"/>
          </a:xfrm>
        </p:spPr>
        <p:txBody>
          <a:bodyPr anchor="ctr"/>
          <a:lstStyle>
            <a:lvl1pPr marL="0" indent="0">
              <a:buFont typeface="Arial" pitchFamily="34" charset="0"/>
              <a:buNone/>
              <a:defRPr sz="1600" baseline="0">
                <a:solidFill>
                  <a:schemeClr val="bg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itle 2"/>
          <p:cNvSpPr>
            <a:spLocks noGrp="1"/>
          </p:cNvSpPr>
          <p:nvPr>
            <p:ph type="title"/>
          </p:nvPr>
        </p:nvSpPr>
        <p:spPr bwMode="black">
          <a:xfrm>
            <a:off x="536574" y="1822869"/>
            <a:ext cx="5178331" cy="1028700"/>
          </a:xfrm>
          <a:prstGeom prst="rect">
            <a:avLst/>
          </a:prstGeom>
        </p:spPr>
        <p:txBody>
          <a:bodyPr anchor="ctr"/>
          <a:lstStyle>
            <a:lvl1pPr algn="l">
              <a:defRPr sz="24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57B4C3-23C7-415E-917C-308FEA1FC35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7952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gray">
          <a:xfrm>
            <a:off x="457200" y="6477000"/>
            <a:ext cx="2565400" cy="230188"/>
          </a:xfrm>
          <a:prstGeom prst="rect">
            <a:avLst/>
          </a:prstGeom>
        </p:spPr>
        <p:txBody>
          <a:bodyPr wrap="none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© 2012 American Nurses Credentialing Center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057400"/>
            <a:ext cx="7772400" cy="1362075"/>
          </a:xfrm>
          <a:prstGeom prst="rect">
            <a:avLst/>
          </a:prstGeom>
        </p:spPr>
        <p:txBody>
          <a:bodyPr anchor="ctr"/>
          <a:lstStyle>
            <a:lvl1pPr algn="l">
              <a:defRPr sz="2400" b="1" cap="all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440113"/>
            <a:ext cx="7772400" cy="1208087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E2B56A-7D8A-48EB-AA74-51684A094EF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011526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gray">
          <a:xfrm>
            <a:off x="457200" y="6477000"/>
            <a:ext cx="2565400" cy="230188"/>
          </a:xfrm>
          <a:prstGeom prst="rect">
            <a:avLst/>
          </a:prstGeom>
        </p:spPr>
        <p:txBody>
          <a:bodyPr wrap="none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© 2012 American Nurses Credentialing Center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black"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 bwMode="white">
          <a:xfrm>
            <a:off x="381000" y="0"/>
            <a:ext cx="6858000" cy="838200"/>
          </a:xfrm>
        </p:spPr>
        <p:txBody>
          <a:bodyPr anchor="ctr"/>
          <a:lstStyle>
            <a:lvl1pPr marL="0" indent="0">
              <a:buNone/>
              <a:defRPr sz="2400" b="1" baseline="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4FC6FF-ED33-4686-B70D-785368E3ABA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082848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grayWhite">
          <a:xfrm>
            <a:off x="457200" y="6477000"/>
            <a:ext cx="2565400" cy="230188"/>
          </a:xfrm>
          <a:prstGeom prst="rect">
            <a:avLst/>
          </a:prstGeom>
        </p:spPr>
        <p:txBody>
          <a:bodyPr wrap="none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© 2012 American Nurses Credentialing Center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">
          <a:xfrm>
            <a:off x="722313" y="2046287"/>
            <a:ext cx="7772400" cy="1362075"/>
          </a:xfrm>
          <a:prstGeom prst="rect">
            <a:avLst/>
          </a:prstGeom>
        </p:spPr>
        <p:txBody>
          <a:bodyPr anchor="ctr"/>
          <a:lstStyle>
            <a:lvl1pPr algn="l">
              <a:defRPr sz="2400" b="1" cap="all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black">
          <a:xfrm>
            <a:off x="722313" y="3429000"/>
            <a:ext cx="7772400" cy="1208087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AB2887-E627-4112-A552-3D3AB07FC5E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507029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grayWhite">
          <a:xfrm>
            <a:off x="457200" y="6477000"/>
            <a:ext cx="2565400" cy="230188"/>
          </a:xfrm>
          <a:prstGeom prst="rect">
            <a:avLst/>
          </a:prstGeom>
        </p:spPr>
        <p:txBody>
          <a:bodyPr wrap="none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© 2012 American Nurses Credentialing Center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Text Placeholder 12"/>
          <p:cNvSpPr>
            <a:spLocks noGrp="1"/>
          </p:cNvSpPr>
          <p:nvPr>
            <p:ph type="body" sz="quarter" idx="13"/>
          </p:nvPr>
        </p:nvSpPr>
        <p:spPr bwMode="white">
          <a:xfrm>
            <a:off x="381000" y="0"/>
            <a:ext cx="6858000" cy="838200"/>
          </a:xfrm>
        </p:spPr>
        <p:txBody>
          <a:bodyPr anchor="ctr"/>
          <a:lstStyle>
            <a:lvl1pPr marL="0" indent="0">
              <a:buNone/>
              <a:defRPr sz="2400" b="1" baseline="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D938FD-2FEF-4DF9-83E9-514D7900BFC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807504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grayWhite">
          <a:xfrm>
            <a:off x="457200" y="6477000"/>
            <a:ext cx="2565400" cy="230188"/>
          </a:xfrm>
          <a:prstGeom prst="rect">
            <a:avLst/>
          </a:prstGeom>
        </p:spPr>
        <p:txBody>
          <a:bodyPr wrap="none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© 2012 American Nurses Credentialing Center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black"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 bwMode="black"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Text Placeholder 12"/>
          <p:cNvSpPr>
            <a:spLocks noGrp="1"/>
          </p:cNvSpPr>
          <p:nvPr>
            <p:ph type="body" sz="quarter" idx="13"/>
          </p:nvPr>
        </p:nvSpPr>
        <p:spPr bwMode="white">
          <a:xfrm>
            <a:off x="381000" y="0"/>
            <a:ext cx="6858000" cy="838200"/>
          </a:xfrm>
        </p:spPr>
        <p:txBody>
          <a:bodyPr anchor="ctr"/>
          <a:lstStyle>
            <a:lvl1pPr marL="0" indent="0">
              <a:buNone/>
              <a:defRPr sz="2400" b="1" baseline="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8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C72D60-5FE0-425A-BA9E-149F8D51B30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260248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grayWhite">
          <a:xfrm>
            <a:off x="457200" y="6477000"/>
            <a:ext cx="2565400" cy="230188"/>
          </a:xfrm>
          <a:prstGeom prst="rect">
            <a:avLst/>
          </a:prstGeom>
        </p:spPr>
        <p:txBody>
          <a:bodyPr wrap="none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© 2012 American Nurses Credentialing Center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143000"/>
            <a:ext cx="5111750" cy="4983163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black">
          <a:xfrm>
            <a:off x="457200" y="1143000"/>
            <a:ext cx="3008313" cy="49831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12"/>
          <p:cNvSpPr>
            <a:spLocks noGrp="1"/>
          </p:cNvSpPr>
          <p:nvPr>
            <p:ph type="body" sz="quarter" idx="13"/>
          </p:nvPr>
        </p:nvSpPr>
        <p:spPr bwMode="black">
          <a:xfrm>
            <a:off x="457200" y="0"/>
            <a:ext cx="6781800" cy="838200"/>
          </a:xfrm>
        </p:spPr>
        <p:txBody>
          <a:bodyPr anchor="ctr"/>
          <a:lstStyle>
            <a:lvl1pPr marL="0" indent="0">
              <a:buNone/>
              <a:defRPr sz="2400" b="1" baseline="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4456DF-B485-4422-B814-ACF0F606DAE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349985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grayWhite">
          <a:xfrm>
            <a:off x="457200" y="6477000"/>
            <a:ext cx="2565400" cy="230188"/>
          </a:xfrm>
          <a:prstGeom prst="rect">
            <a:avLst/>
          </a:prstGeom>
        </p:spPr>
        <p:txBody>
          <a:bodyPr wrap="none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© 2012 American Nurses Credentialing Center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 bwMode="gray">
          <a:xfrm>
            <a:off x="1792288" y="1066799"/>
            <a:ext cx="5486400" cy="36607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black">
          <a:xfrm>
            <a:off x="1752600" y="4953000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12"/>
          <p:cNvSpPr>
            <a:spLocks noGrp="1"/>
          </p:cNvSpPr>
          <p:nvPr>
            <p:ph type="body" sz="quarter" idx="13"/>
          </p:nvPr>
        </p:nvSpPr>
        <p:spPr bwMode="white">
          <a:xfrm>
            <a:off x="381000" y="0"/>
            <a:ext cx="6858000" cy="838200"/>
          </a:xfrm>
        </p:spPr>
        <p:txBody>
          <a:bodyPr anchor="ctr"/>
          <a:lstStyle>
            <a:lvl1pPr marL="0" indent="0">
              <a:buNone/>
              <a:defRPr sz="2400" b="1" baseline="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D214D9-00F5-4802-9DE1-C59E307C9AD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286528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rgbClr val="FAA6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9B7DB9"/>
              </a:clrFrom>
              <a:clrTo>
                <a:srgbClr val="9B7DB9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09" t="86026" r="57883" b="6987"/>
          <a:stretch>
            <a:fillRect/>
          </a:stretch>
        </p:blipFill>
        <p:spPr bwMode="black">
          <a:xfrm>
            <a:off x="457200" y="6019800"/>
            <a:ext cx="3457575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 bwMode="hidden">
          <a:xfrm>
            <a:off x="8932863" y="0"/>
            <a:ext cx="211137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6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7647"/>
          <a:stretch>
            <a:fillRect/>
          </a:stretch>
        </p:blipFill>
        <p:spPr bwMode="black">
          <a:xfrm>
            <a:off x="2940050" y="4298950"/>
            <a:ext cx="6203950" cy="2339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/>
        </p:nvSpPr>
        <p:spPr bwMode="ltGray">
          <a:xfrm>
            <a:off x="0" y="1804988"/>
            <a:ext cx="9144000" cy="2081212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Freeform 7"/>
          <p:cNvSpPr/>
          <p:nvPr/>
        </p:nvSpPr>
        <p:spPr bwMode="white">
          <a:xfrm>
            <a:off x="11113" y="2333625"/>
            <a:ext cx="361950" cy="989013"/>
          </a:xfrm>
          <a:custGeom>
            <a:avLst/>
            <a:gdLst>
              <a:gd name="connsiteX0" fmla="*/ 0 w 485775"/>
              <a:gd name="connsiteY0" fmla="*/ 0 h 1352550"/>
              <a:gd name="connsiteX1" fmla="*/ 485775 w 485775"/>
              <a:gd name="connsiteY1" fmla="*/ 714375 h 1352550"/>
              <a:gd name="connsiteX2" fmla="*/ 0 w 485775"/>
              <a:gd name="connsiteY2" fmla="*/ 1352550 h 1352550"/>
              <a:gd name="connsiteX3" fmla="*/ 0 w 485775"/>
              <a:gd name="connsiteY3" fmla="*/ 0 h 1352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5775" h="1352550">
                <a:moveTo>
                  <a:pt x="0" y="0"/>
                </a:moveTo>
                <a:lnTo>
                  <a:pt x="485775" y="714375"/>
                </a:lnTo>
                <a:lnTo>
                  <a:pt x="0" y="135255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9" name="Picture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black">
          <a:xfrm>
            <a:off x="6281738" y="2516188"/>
            <a:ext cx="2249487" cy="611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Connector 9"/>
          <p:cNvCxnSpPr/>
          <p:nvPr/>
        </p:nvCxnSpPr>
        <p:spPr bwMode="black">
          <a:xfrm>
            <a:off x="5791200" y="2333625"/>
            <a:ext cx="0" cy="94297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6"/>
          <p:cNvSpPr>
            <a:spLocks noGrp="1"/>
          </p:cNvSpPr>
          <p:nvPr>
            <p:ph type="body" sz="quarter" idx="15"/>
          </p:nvPr>
        </p:nvSpPr>
        <p:spPr bwMode="black">
          <a:xfrm>
            <a:off x="533400" y="2937296"/>
            <a:ext cx="5181600" cy="914400"/>
          </a:xfrm>
        </p:spPr>
        <p:txBody>
          <a:bodyPr anchor="ctr"/>
          <a:lstStyle>
            <a:lvl1pPr marL="0" indent="0">
              <a:buFont typeface="Arial" pitchFamily="34" charset="0"/>
              <a:buNone/>
              <a:defRPr sz="1600" baseline="0">
                <a:solidFill>
                  <a:schemeClr val="bg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itle 2"/>
          <p:cNvSpPr>
            <a:spLocks noGrp="1"/>
          </p:cNvSpPr>
          <p:nvPr>
            <p:ph type="title"/>
          </p:nvPr>
        </p:nvSpPr>
        <p:spPr bwMode="black">
          <a:xfrm>
            <a:off x="536574" y="1822869"/>
            <a:ext cx="5178331" cy="1028700"/>
          </a:xfrm>
          <a:prstGeom prst="rect">
            <a:avLst/>
          </a:prstGeom>
        </p:spPr>
        <p:txBody>
          <a:bodyPr anchor="ctr"/>
          <a:lstStyle>
            <a:lvl1pPr algn="l">
              <a:defRPr sz="24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6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8B504F-5375-4089-8725-68013C5AE6A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638526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457200" y="6477000"/>
            <a:ext cx="2565400" cy="230188"/>
          </a:xfrm>
          <a:prstGeom prst="rect">
            <a:avLst/>
          </a:prstGeom>
        </p:spPr>
        <p:txBody>
          <a:bodyPr wrap="none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© 2012 American Nurses Credentialing Center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4"/>
          </a:xfrm>
          <a:prstGeom prst="rect">
            <a:avLst/>
          </a:prstGeom>
        </p:spPr>
        <p:txBody>
          <a:bodyPr/>
          <a:lstStyle>
            <a:lvl1pPr>
              <a:buClr>
                <a:srgbClr val="FFC000"/>
              </a:buClr>
              <a:defRPr/>
            </a:lvl1pPr>
            <a:lvl2pPr>
              <a:buClr>
                <a:srgbClr val="FFC000"/>
              </a:buClr>
              <a:defRPr/>
            </a:lvl2pPr>
            <a:lvl3pPr>
              <a:buClr>
                <a:srgbClr val="FFC000"/>
              </a:buClr>
              <a:defRPr/>
            </a:lvl3pPr>
            <a:lvl4pPr>
              <a:buClr>
                <a:srgbClr val="FFC000"/>
              </a:buClr>
              <a:defRPr/>
            </a:lvl4pPr>
            <a:lvl5pPr>
              <a:buClr>
                <a:srgbClr val="FFC000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12"/>
          <p:cNvSpPr>
            <a:spLocks noGrp="1"/>
          </p:cNvSpPr>
          <p:nvPr>
            <p:ph type="body" sz="quarter" idx="13"/>
          </p:nvPr>
        </p:nvSpPr>
        <p:spPr bwMode="black">
          <a:xfrm>
            <a:off x="457200" y="76200"/>
            <a:ext cx="6781800" cy="838200"/>
          </a:xfrm>
        </p:spPr>
        <p:txBody>
          <a:bodyPr anchor="ctr"/>
          <a:lstStyle>
            <a:lvl1pPr marL="0" indent="0">
              <a:buNone/>
              <a:defRPr sz="2400" b="1" baseline="0">
                <a:solidFill>
                  <a:srgbClr val="FAA61A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F16E7A-CFC7-4358-8255-0BABDDBA5E5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385986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457200" y="6477000"/>
            <a:ext cx="2565400" cy="230188"/>
          </a:xfrm>
          <a:prstGeom prst="rect">
            <a:avLst/>
          </a:prstGeom>
        </p:spPr>
        <p:txBody>
          <a:bodyPr wrap="none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© 2012 American Nurses Credentialing Center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">
          <a:xfrm>
            <a:off x="722313" y="2066925"/>
            <a:ext cx="7772400" cy="1362075"/>
          </a:xfrm>
          <a:prstGeom prst="rect">
            <a:avLst/>
          </a:prstGeom>
        </p:spPr>
        <p:txBody>
          <a:bodyPr anchor="ctr"/>
          <a:lstStyle>
            <a:lvl1pPr algn="l">
              <a:defRPr sz="2400" b="1" cap="all">
                <a:solidFill>
                  <a:srgbClr val="FAA61A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black">
          <a:xfrm>
            <a:off x="722313" y="3449638"/>
            <a:ext cx="7772400" cy="1208087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3C0232-8B14-4F88-8F0F-16DAF89F600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152223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white">
          <a:xfrm>
            <a:off x="457200" y="6477000"/>
            <a:ext cx="2565400" cy="230188"/>
          </a:xfrm>
          <a:prstGeom prst="rect">
            <a:avLst/>
          </a:prstGeom>
        </p:spPr>
        <p:txBody>
          <a:bodyPr wrap="none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© 2012 American Nurses Credentialing Center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12"/>
          <p:cNvSpPr>
            <a:spLocks noGrp="1"/>
          </p:cNvSpPr>
          <p:nvPr>
            <p:ph type="body" sz="quarter" idx="13"/>
          </p:nvPr>
        </p:nvSpPr>
        <p:spPr bwMode="black">
          <a:xfrm>
            <a:off x="457200" y="76200"/>
            <a:ext cx="6781800" cy="838200"/>
          </a:xfrm>
        </p:spPr>
        <p:txBody>
          <a:bodyPr anchor="ctr"/>
          <a:lstStyle>
            <a:lvl1pPr marL="0" indent="0">
              <a:buNone/>
              <a:defRPr sz="2400" b="1" baseline="0">
                <a:solidFill>
                  <a:srgbClr val="FAA61A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504C89-9B31-4113-834E-066BD7102F3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1174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gray">
          <a:xfrm>
            <a:off x="457200" y="6477000"/>
            <a:ext cx="2565400" cy="230188"/>
          </a:xfrm>
          <a:prstGeom prst="rect">
            <a:avLst/>
          </a:prstGeom>
        </p:spPr>
        <p:txBody>
          <a:bodyPr wrap="none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© 2012 American Nurses Credentialing Center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Text Placeholder 12"/>
          <p:cNvSpPr>
            <a:spLocks noGrp="1"/>
          </p:cNvSpPr>
          <p:nvPr>
            <p:ph type="body" sz="quarter" idx="13"/>
          </p:nvPr>
        </p:nvSpPr>
        <p:spPr bwMode="white">
          <a:xfrm>
            <a:off x="381000" y="0"/>
            <a:ext cx="6858000" cy="838200"/>
          </a:xfrm>
        </p:spPr>
        <p:txBody>
          <a:bodyPr anchor="ctr"/>
          <a:lstStyle>
            <a:lvl1pPr marL="0" indent="0">
              <a:buNone/>
              <a:defRPr sz="2400" b="1" baseline="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B09CC5-5CA7-484D-ABC8-117AC0536B3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954753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457200" y="6477000"/>
            <a:ext cx="2565400" cy="230188"/>
          </a:xfrm>
          <a:prstGeom prst="rect">
            <a:avLst/>
          </a:prstGeom>
        </p:spPr>
        <p:txBody>
          <a:bodyPr wrap="none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© 2012 American Nurses Credentialing Center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black"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 bwMode="black"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3"/>
          </p:nvPr>
        </p:nvSpPr>
        <p:spPr bwMode="black">
          <a:xfrm>
            <a:off x="457200" y="76200"/>
            <a:ext cx="6781800" cy="838200"/>
          </a:xfrm>
        </p:spPr>
        <p:txBody>
          <a:bodyPr anchor="ctr"/>
          <a:lstStyle>
            <a:lvl1pPr marL="0" indent="0">
              <a:buNone/>
              <a:defRPr sz="2400" b="1" baseline="0">
                <a:solidFill>
                  <a:srgbClr val="FAA61A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97D5A2-6BEE-4C04-8C25-8E2C4ED4889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075702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white">
          <a:xfrm>
            <a:off x="457200" y="6477000"/>
            <a:ext cx="2565400" cy="230188"/>
          </a:xfrm>
          <a:prstGeom prst="rect">
            <a:avLst/>
          </a:prstGeom>
        </p:spPr>
        <p:txBody>
          <a:bodyPr wrap="none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© 2012 American Nurses Credentialing Center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219200"/>
            <a:ext cx="5111750" cy="4906963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black">
          <a:xfrm>
            <a:off x="457200" y="1219200"/>
            <a:ext cx="3008313" cy="43735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12"/>
          <p:cNvSpPr>
            <a:spLocks noGrp="1"/>
          </p:cNvSpPr>
          <p:nvPr>
            <p:ph type="body" sz="quarter" idx="13"/>
          </p:nvPr>
        </p:nvSpPr>
        <p:spPr bwMode="black">
          <a:xfrm>
            <a:off x="457200" y="76200"/>
            <a:ext cx="6781800" cy="838200"/>
          </a:xfrm>
        </p:spPr>
        <p:txBody>
          <a:bodyPr anchor="ctr"/>
          <a:lstStyle>
            <a:lvl1pPr marL="0" indent="0">
              <a:buNone/>
              <a:defRPr sz="2400" b="1" baseline="0">
                <a:solidFill>
                  <a:srgbClr val="FAA61A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153D78-979E-47D4-AA6E-CF9DA1963DB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040735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white">
          <a:xfrm>
            <a:off x="457200" y="6477000"/>
            <a:ext cx="2565400" cy="230188"/>
          </a:xfrm>
          <a:prstGeom prst="rect">
            <a:avLst/>
          </a:prstGeom>
        </p:spPr>
        <p:txBody>
          <a:bodyPr wrap="none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© 2012 American Nurses Credentialing Center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 bwMode="gray">
          <a:xfrm>
            <a:off x="1792288" y="1066799"/>
            <a:ext cx="5486400" cy="36607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black">
          <a:xfrm>
            <a:off x="1752600" y="4953000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12"/>
          <p:cNvSpPr>
            <a:spLocks noGrp="1"/>
          </p:cNvSpPr>
          <p:nvPr>
            <p:ph type="body" sz="quarter" idx="13"/>
          </p:nvPr>
        </p:nvSpPr>
        <p:spPr bwMode="black">
          <a:xfrm>
            <a:off x="457200" y="76200"/>
            <a:ext cx="6781800" cy="838200"/>
          </a:xfrm>
        </p:spPr>
        <p:txBody>
          <a:bodyPr anchor="ctr"/>
          <a:lstStyle>
            <a:lvl1pPr marL="0" indent="0">
              <a:buNone/>
              <a:defRPr sz="2400" b="1" baseline="0">
                <a:solidFill>
                  <a:srgbClr val="FAA61A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F8E159-CCC4-4A70-820F-D4A9014FD25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994431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9B7DB9"/>
              </a:clrFrom>
              <a:clrTo>
                <a:srgbClr val="9B7DB9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09" t="86026" r="57883" b="6987"/>
          <a:stretch>
            <a:fillRect/>
          </a:stretch>
        </p:blipFill>
        <p:spPr bwMode="black">
          <a:xfrm>
            <a:off x="457200" y="6019800"/>
            <a:ext cx="3457575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 bwMode="hidden">
          <a:xfrm>
            <a:off x="8932863" y="0"/>
            <a:ext cx="211137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6" name="Picture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7647"/>
          <a:stretch>
            <a:fillRect/>
          </a:stretch>
        </p:blipFill>
        <p:spPr bwMode="black">
          <a:xfrm>
            <a:off x="2940050" y="4298950"/>
            <a:ext cx="6203950" cy="2339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/>
        </p:nvSpPr>
        <p:spPr bwMode="ltGray">
          <a:xfrm>
            <a:off x="0" y="1804988"/>
            <a:ext cx="9144000" cy="2081212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Freeform 7"/>
          <p:cNvSpPr/>
          <p:nvPr/>
        </p:nvSpPr>
        <p:spPr bwMode="white">
          <a:xfrm>
            <a:off x="11113" y="2333625"/>
            <a:ext cx="361950" cy="989013"/>
          </a:xfrm>
          <a:custGeom>
            <a:avLst/>
            <a:gdLst>
              <a:gd name="connsiteX0" fmla="*/ 0 w 485775"/>
              <a:gd name="connsiteY0" fmla="*/ 0 h 1352550"/>
              <a:gd name="connsiteX1" fmla="*/ 485775 w 485775"/>
              <a:gd name="connsiteY1" fmla="*/ 714375 h 1352550"/>
              <a:gd name="connsiteX2" fmla="*/ 0 w 485775"/>
              <a:gd name="connsiteY2" fmla="*/ 1352550 h 1352550"/>
              <a:gd name="connsiteX3" fmla="*/ 0 w 485775"/>
              <a:gd name="connsiteY3" fmla="*/ 0 h 1352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5775" h="1352550">
                <a:moveTo>
                  <a:pt x="0" y="0"/>
                </a:moveTo>
                <a:lnTo>
                  <a:pt x="485775" y="714375"/>
                </a:lnTo>
                <a:lnTo>
                  <a:pt x="0" y="135255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9" name="Picture 1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black">
          <a:xfrm>
            <a:off x="6286500" y="2516188"/>
            <a:ext cx="2241550" cy="611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Connector 9"/>
          <p:cNvCxnSpPr/>
          <p:nvPr/>
        </p:nvCxnSpPr>
        <p:spPr bwMode="black">
          <a:xfrm>
            <a:off x="5791200" y="2333625"/>
            <a:ext cx="0" cy="94297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 Placeholder 6"/>
          <p:cNvSpPr>
            <a:spLocks noGrp="1"/>
          </p:cNvSpPr>
          <p:nvPr>
            <p:ph type="body" sz="quarter" idx="15"/>
          </p:nvPr>
        </p:nvSpPr>
        <p:spPr bwMode="black">
          <a:xfrm>
            <a:off x="533400" y="2937296"/>
            <a:ext cx="5181600" cy="914400"/>
          </a:xfrm>
        </p:spPr>
        <p:txBody>
          <a:bodyPr anchor="ctr"/>
          <a:lstStyle>
            <a:lvl1pPr marL="0" indent="0">
              <a:buFont typeface="Arial" pitchFamily="34" charset="0"/>
              <a:buNone/>
              <a:defRPr sz="1600" baseline="0">
                <a:solidFill>
                  <a:schemeClr val="bg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itle 2"/>
          <p:cNvSpPr>
            <a:spLocks noGrp="1"/>
          </p:cNvSpPr>
          <p:nvPr>
            <p:ph type="title"/>
          </p:nvPr>
        </p:nvSpPr>
        <p:spPr bwMode="black">
          <a:xfrm>
            <a:off x="536574" y="1822869"/>
            <a:ext cx="5178331" cy="1028700"/>
          </a:xfrm>
          <a:prstGeom prst="rect">
            <a:avLst/>
          </a:prstGeom>
        </p:spPr>
        <p:txBody>
          <a:bodyPr anchor="ctr"/>
          <a:lstStyle>
            <a:lvl1pPr algn="l">
              <a:defRPr sz="24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7F525B-FDFA-440B-BD8C-60D2CFB9F0F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819143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457200" y="6477000"/>
            <a:ext cx="2565400" cy="230188"/>
          </a:xfrm>
          <a:prstGeom prst="rect">
            <a:avLst/>
          </a:prstGeom>
        </p:spPr>
        <p:txBody>
          <a:bodyPr wrap="none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dirty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© 2012 American Nurses Credentialing Center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black"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 bwMode="white">
          <a:xfrm>
            <a:off x="381000" y="0"/>
            <a:ext cx="6858000" cy="838200"/>
          </a:xfrm>
        </p:spPr>
        <p:txBody>
          <a:bodyPr anchor="ctr"/>
          <a:lstStyle>
            <a:lvl1pPr marL="0" indent="0">
              <a:buNone/>
              <a:defRPr sz="2400" b="1" baseline="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724E4E-6DFE-4C0A-914C-9D6D699157D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177815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white">
          <a:xfrm>
            <a:off x="457200" y="6477000"/>
            <a:ext cx="2565400" cy="230188"/>
          </a:xfrm>
          <a:prstGeom prst="rect">
            <a:avLst/>
          </a:prstGeom>
        </p:spPr>
        <p:txBody>
          <a:bodyPr wrap="none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dirty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© 2012 American Nurses Credentialing Center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">
          <a:xfrm>
            <a:off x="722313" y="2066925"/>
            <a:ext cx="7772400" cy="1362075"/>
          </a:xfrm>
          <a:prstGeom prst="rect">
            <a:avLst/>
          </a:prstGeom>
        </p:spPr>
        <p:txBody>
          <a:bodyPr anchor="ctr"/>
          <a:lstStyle>
            <a:lvl1pPr algn="l">
              <a:defRPr sz="2400" b="1" cap="all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black">
          <a:xfrm>
            <a:off x="722313" y="3449638"/>
            <a:ext cx="7772400" cy="1208087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12"/>
          <p:cNvSpPr>
            <a:spLocks noGrp="1"/>
          </p:cNvSpPr>
          <p:nvPr>
            <p:ph type="body" sz="quarter" idx="13"/>
          </p:nvPr>
        </p:nvSpPr>
        <p:spPr bwMode="white">
          <a:xfrm>
            <a:off x="381000" y="0"/>
            <a:ext cx="6858000" cy="838200"/>
          </a:xfrm>
        </p:spPr>
        <p:txBody>
          <a:bodyPr anchor="ctr"/>
          <a:lstStyle>
            <a:lvl1pPr marL="0" indent="0">
              <a:buNone/>
              <a:defRPr sz="2400" b="1" baseline="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0E6275-A5C4-4007-94E3-8AD3D2CF376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580196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white">
          <a:xfrm>
            <a:off x="457200" y="6477000"/>
            <a:ext cx="2565400" cy="230188"/>
          </a:xfrm>
          <a:prstGeom prst="rect">
            <a:avLst/>
          </a:prstGeom>
        </p:spPr>
        <p:txBody>
          <a:bodyPr wrap="none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dirty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© 2012 American Nurses Credentialing Center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Text Placeholder 12"/>
          <p:cNvSpPr>
            <a:spLocks noGrp="1"/>
          </p:cNvSpPr>
          <p:nvPr>
            <p:ph type="body" sz="quarter" idx="13"/>
          </p:nvPr>
        </p:nvSpPr>
        <p:spPr bwMode="white">
          <a:xfrm>
            <a:off x="381000" y="0"/>
            <a:ext cx="6858000" cy="838200"/>
          </a:xfrm>
        </p:spPr>
        <p:txBody>
          <a:bodyPr anchor="ctr"/>
          <a:lstStyle>
            <a:lvl1pPr marL="0" indent="0">
              <a:buNone/>
              <a:defRPr sz="2400" b="1" baseline="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FC2D2D-9153-4569-A5EA-CEC0842CE16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178785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457200" y="6477000"/>
            <a:ext cx="2565400" cy="230188"/>
          </a:xfrm>
          <a:prstGeom prst="rect">
            <a:avLst/>
          </a:prstGeom>
        </p:spPr>
        <p:txBody>
          <a:bodyPr wrap="none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dirty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© 2012 American Nurses Credentialing Center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black"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 bwMode="black"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Text Placeholder 12"/>
          <p:cNvSpPr>
            <a:spLocks noGrp="1"/>
          </p:cNvSpPr>
          <p:nvPr>
            <p:ph type="body" sz="quarter" idx="13"/>
          </p:nvPr>
        </p:nvSpPr>
        <p:spPr bwMode="white">
          <a:xfrm>
            <a:off x="381000" y="0"/>
            <a:ext cx="6858000" cy="838200"/>
          </a:xfrm>
        </p:spPr>
        <p:txBody>
          <a:bodyPr anchor="ctr"/>
          <a:lstStyle>
            <a:lvl1pPr marL="0" indent="0">
              <a:buNone/>
              <a:defRPr sz="2400" b="1" baseline="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8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516D64-FAAB-4DEB-9F05-804815521CD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729724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white">
          <a:xfrm>
            <a:off x="457200" y="6477000"/>
            <a:ext cx="2565400" cy="230188"/>
          </a:xfrm>
          <a:prstGeom prst="rect">
            <a:avLst/>
          </a:prstGeom>
        </p:spPr>
        <p:txBody>
          <a:bodyPr wrap="none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dirty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© 2012 American Nurses Credentialing Center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143000"/>
            <a:ext cx="5111750" cy="4983163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black">
          <a:xfrm>
            <a:off x="457200" y="1143000"/>
            <a:ext cx="3008313" cy="49831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381000" y="0"/>
            <a:ext cx="6858000" cy="838200"/>
          </a:xfrm>
        </p:spPr>
        <p:txBody>
          <a:bodyPr anchor="ctr"/>
          <a:lstStyle>
            <a:lvl1pPr marL="0" indent="0">
              <a:buNone/>
              <a:defRPr sz="2400" b="1" baseline="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AEE92F-31FF-412E-9C7B-523B2428B99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1410080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white">
          <a:xfrm>
            <a:off x="457200" y="6477000"/>
            <a:ext cx="2565400" cy="230188"/>
          </a:xfrm>
          <a:prstGeom prst="rect">
            <a:avLst/>
          </a:prstGeom>
        </p:spPr>
        <p:txBody>
          <a:bodyPr wrap="none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dirty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© 2012 American Nurses Credentialing Center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066799"/>
            <a:ext cx="5486400" cy="36607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52600" y="4953000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381000" y="0"/>
            <a:ext cx="6858000" cy="838200"/>
          </a:xfrm>
        </p:spPr>
        <p:txBody>
          <a:bodyPr anchor="ctr"/>
          <a:lstStyle>
            <a:lvl1pPr marL="0" indent="0">
              <a:buNone/>
              <a:defRPr sz="2400" b="1" baseline="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41D0BB-40DE-4122-A023-679F049A696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56584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gray">
          <a:xfrm>
            <a:off x="457200" y="6477000"/>
            <a:ext cx="2565400" cy="230188"/>
          </a:xfrm>
          <a:prstGeom prst="rect">
            <a:avLst/>
          </a:prstGeom>
        </p:spPr>
        <p:txBody>
          <a:bodyPr wrap="none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© 2012 American Nurses Credentialing Center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Text Placeholder 12"/>
          <p:cNvSpPr>
            <a:spLocks noGrp="1"/>
          </p:cNvSpPr>
          <p:nvPr>
            <p:ph type="body" sz="quarter" idx="13"/>
          </p:nvPr>
        </p:nvSpPr>
        <p:spPr bwMode="white">
          <a:xfrm>
            <a:off x="381000" y="0"/>
            <a:ext cx="6858000" cy="838200"/>
          </a:xfrm>
        </p:spPr>
        <p:txBody>
          <a:bodyPr anchor="ctr"/>
          <a:lstStyle>
            <a:lvl1pPr marL="0" indent="0">
              <a:buNone/>
              <a:defRPr sz="2400" b="1" baseline="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8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387A29-842D-4632-81AB-37EA6C3BFF7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8130229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rgbClr val="27AA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9B7DB9"/>
              </a:clrFrom>
              <a:clrTo>
                <a:srgbClr val="9B7DB9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09" t="86026" r="57883" b="6987"/>
          <a:stretch>
            <a:fillRect/>
          </a:stretch>
        </p:blipFill>
        <p:spPr bwMode="black">
          <a:xfrm>
            <a:off x="457200" y="6019800"/>
            <a:ext cx="3457575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 bwMode="hidden">
          <a:xfrm>
            <a:off x="8932863" y="0"/>
            <a:ext cx="211137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6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7647"/>
          <a:stretch>
            <a:fillRect/>
          </a:stretch>
        </p:blipFill>
        <p:spPr bwMode="black">
          <a:xfrm>
            <a:off x="2940050" y="4298950"/>
            <a:ext cx="6203950" cy="2339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/>
        </p:nvSpPr>
        <p:spPr bwMode="ltGray">
          <a:xfrm>
            <a:off x="0" y="1804988"/>
            <a:ext cx="9144000" cy="2081212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Freeform 7"/>
          <p:cNvSpPr/>
          <p:nvPr/>
        </p:nvSpPr>
        <p:spPr bwMode="white">
          <a:xfrm>
            <a:off x="11113" y="2333625"/>
            <a:ext cx="361950" cy="989013"/>
          </a:xfrm>
          <a:custGeom>
            <a:avLst/>
            <a:gdLst>
              <a:gd name="connsiteX0" fmla="*/ 0 w 485775"/>
              <a:gd name="connsiteY0" fmla="*/ 0 h 1352550"/>
              <a:gd name="connsiteX1" fmla="*/ 485775 w 485775"/>
              <a:gd name="connsiteY1" fmla="*/ 714375 h 1352550"/>
              <a:gd name="connsiteX2" fmla="*/ 0 w 485775"/>
              <a:gd name="connsiteY2" fmla="*/ 1352550 h 1352550"/>
              <a:gd name="connsiteX3" fmla="*/ 0 w 485775"/>
              <a:gd name="connsiteY3" fmla="*/ 0 h 1352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5775" h="1352550">
                <a:moveTo>
                  <a:pt x="0" y="0"/>
                </a:moveTo>
                <a:lnTo>
                  <a:pt x="485775" y="714375"/>
                </a:lnTo>
                <a:lnTo>
                  <a:pt x="0" y="135255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9" name="Picture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black">
          <a:xfrm>
            <a:off x="6286500" y="2516188"/>
            <a:ext cx="2241550" cy="611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Connector 9"/>
          <p:cNvCxnSpPr/>
          <p:nvPr/>
        </p:nvCxnSpPr>
        <p:spPr bwMode="black">
          <a:xfrm>
            <a:off x="5791200" y="2333625"/>
            <a:ext cx="0" cy="94297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6"/>
          <p:cNvSpPr>
            <a:spLocks noGrp="1"/>
          </p:cNvSpPr>
          <p:nvPr>
            <p:ph type="body" sz="quarter" idx="15"/>
          </p:nvPr>
        </p:nvSpPr>
        <p:spPr bwMode="black">
          <a:xfrm>
            <a:off x="533400" y="2937296"/>
            <a:ext cx="5181600" cy="914400"/>
          </a:xfrm>
        </p:spPr>
        <p:txBody>
          <a:bodyPr anchor="ctr"/>
          <a:lstStyle>
            <a:lvl1pPr marL="0" indent="0">
              <a:buFont typeface="Arial" pitchFamily="34" charset="0"/>
              <a:buNone/>
              <a:defRPr sz="1600" baseline="0">
                <a:solidFill>
                  <a:schemeClr val="bg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itle 2"/>
          <p:cNvSpPr>
            <a:spLocks noGrp="1"/>
          </p:cNvSpPr>
          <p:nvPr>
            <p:ph type="title"/>
          </p:nvPr>
        </p:nvSpPr>
        <p:spPr bwMode="black">
          <a:xfrm>
            <a:off x="536574" y="1822869"/>
            <a:ext cx="5178331" cy="1028700"/>
          </a:xfrm>
          <a:prstGeom prst="rect">
            <a:avLst/>
          </a:prstGeom>
        </p:spPr>
        <p:txBody>
          <a:bodyPr anchor="ctr"/>
          <a:lstStyle>
            <a:lvl1pPr algn="l">
              <a:defRPr sz="24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6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AC2819-1264-4434-AE52-44851939428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362001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457200" y="6477000"/>
            <a:ext cx="2565400" cy="230188"/>
          </a:xfrm>
          <a:prstGeom prst="rect">
            <a:avLst/>
          </a:prstGeom>
        </p:spPr>
        <p:txBody>
          <a:bodyPr wrap="none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dirty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© 2012 American Nurses Credentialing Center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12"/>
          <p:cNvSpPr>
            <a:spLocks noGrp="1"/>
          </p:cNvSpPr>
          <p:nvPr>
            <p:ph type="body" sz="quarter" idx="13"/>
          </p:nvPr>
        </p:nvSpPr>
        <p:spPr bwMode="black">
          <a:xfrm>
            <a:off x="457200" y="76200"/>
            <a:ext cx="6781800" cy="838200"/>
          </a:xfrm>
        </p:spPr>
        <p:txBody>
          <a:bodyPr anchor="ctr"/>
          <a:lstStyle>
            <a:lvl1pPr marL="0" indent="0">
              <a:buNone/>
              <a:defRPr sz="2400" b="1" baseline="0">
                <a:solidFill>
                  <a:srgbClr val="00B0F0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35572F-D99A-4B19-A6ED-1A299FB7129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72540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457200" y="6477000"/>
            <a:ext cx="2565400" cy="230188"/>
          </a:xfrm>
          <a:prstGeom prst="rect">
            <a:avLst/>
          </a:prstGeom>
        </p:spPr>
        <p:txBody>
          <a:bodyPr wrap="none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dirty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© 2012 American Nurses Credentialing Center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">
          <a:xfrm>
            <a:off x="722313" y="2047721"/>
            <a:ext cx="7772400" cy="1362075"/>
          </a:xfrm>
          <a:prstGeom prst="rect">
            <a:avLst/>
          </a:prstGeom>
        </p:spPr>
        <p:txBody>
          <a:bodyPr anchor="ctr"/>
          <a:lstStyle>
            <a:lvl1pPr algn="l">
              <a:defRPr sz="2400" b="1" cap="all">
                <a:solidFill>
                  <a:srgbClr val="27AAE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black">
          <a:xfrm>
            <a:off x="722313" y="3446252"/>
            <a:ext cx="7772400" cy="1208087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D32592-27FB-44E4-886F-DE0622E8F8E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4748484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white">
          <a:xfrm>
            <a:off x="457200" y="6477000"/>
            <a:ext cx="2565400" cy="230188"/>
          </a:xfrm>
          <a:prstGeom prst="rect">
            <a:avLst/>
          </a:prstGeom>
        </p:spPr>
        <p:txBody>
          <a:bodyPr wrap="none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dirty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© 2012 American Nurses Credentialing Center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ext Placeholder 12"/>
          <p:cNvSpPr>
            <a:spLocks noGrp="1"/>
          </p:cNvSpPr>
          <p:nvPr>
            <p:ph type="body" sz="quarter" idx="13"/>
          </p:nvPr>
        </p:nvSpPr>
        <p:spPr bwMode="black">
          <a:xfrm>
            <a:off x="457200" y="76200"/>
            <a:ext cx="6781800" cy="838200"/>
          </a:xfrm>
        </p:spPr>
        <p:txBody>
          <a:bodyPr anchor="ctr"/>
          <a:lstStyle>
            <a:lvl1pPr marL="0" indent="0">
              <a:buNone/>
              <a:defRPr sz="2400" b="1" baseline="0">
                <a:solidFill>
                  <a:srgbClr val="00B0F0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5E3A61-A882-4C5E-983F-96C4284DB1D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7638118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457200" y="6477000"/>
            <a:ext cx="2565400" cy="230188"/>
          </a:xfrm>
          <a:prstGeom prst="rect">
            <a:avLst/>
          </a:prstGeom>
        </p:spPr>
        <p:txBody>
          <a:bodyPr wrap="none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dirty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© 2012 American Nurses Credentialing Center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black"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 bwMode="black"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3"/>
          </p:nvPr>
        </p:nvSpPr>
        <p:spPr bwMode="black">
          <a:xfrm>
            <a:off x="457200" y="76200"/>
            <a:ext cx="6781800" cy="838200"/>
          </a:xfrm>
        </p:spPr>
        <p:txBody>
          <a:bodyPr anchor="ctr"/>
          <a:lstStyle>
            <a:lvl1pPr marL="0" indent="0">
              <a:buNone/>
              <a:defRPr sz="2400" b="1" baseline="0">
                <a:solidFill>
                  <a:srgbClr val="00B0F0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A658AC-2F1B-4363-B7B1-DACBD371006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753368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white">
          <a:xfrm>
            <a:off x="457200" y="6477000"/>
            <a:ext cx="2565400" cy="230188"/>
          </a:xfrm>
          <a:prstGeom prst="rect">
            <a:avLst/>
          </a:prstGeom>
        </p:spPr>
        <p:txBody>
          <a:bodyPr wrap="none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dirty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© 2012 American Nurses Credentialing Center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219200"/>
            <a:ext cx="5111750" cy="4906963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black">
          <a:xfrm>
            <a:off x="457200" y="1219200"/>
            <a:ext cx="3008313" cy="43735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12"/>
          <p:cNvSpPr>
            <a:spLocks noGrp="1"/>
          </p:cNvSpPr>
          <p:nvPr>
            <p:ph type="body" sz="quarter" idx="13"/>
          </p:nvPr>
        </p:nvSpPr>
        <p:spPr bwMode="black">
          <a:xfrm>
            <a:off x="457200" y="76200"/>
            <a:ext cx="6781800" cy="838200"/>
          </a:xfrm>
        </p:spPr>
        <p:txBody>
          <a:bodyPr anchor="ctr"/>
          <a:lstStyle>
            <a:lvl1pPr marL="0" indent="0">
              <a:buNone/>
              <a:defRPr sz="2400" b="1" baseline="0">
                <a:solidFill>
                  <a:srgbClr val="00B0F0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246998-DE76-4B28-BE5B-7CE09ADF3CA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0407894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white">
          <a:xfrm>
            <a:off x="457200" y="6477000"/>
            <a:ext cx="2565400" cy="230188"/>
          </a:xfrm>
          <a:prstGeom prst="rect">
            <a:avLst/>
          </a:prstGeom>
        </p:spPr>
        <p:txBody>
          <a:bodyPr wrap="none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dirty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© 2012 American Nurses Credentialing Center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 bwMode="gray">
          <a:xfrm>
            <a:off x="1792288" y="1066799"/>
            <a:ext cx="5486400" cy="36607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black">
          <a:xfrm>
            <a:off x="1752600" y="4953000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12"/>
          <p:cNvSpPr>
            <a:spLocks noGrp="1"/>
          </p:cNvSpPr>
          <p:nvPr>
            <p:ph type="body" sz="quarter" idx="13"/>
          </p:nvPr>
        </p:nvSpPr>
        <p:spPr bwMode="black">
          <a:xfrm>
            <a:off x="457200" y="76200"/>
            <a:ext cx="6781800" cy="838200"/>
          </a:xfrm>
        </p:spPr>
        <p:txBody>
          <a:bodyPr anchor="ctr"/>
          <a:lstStyle>
            <a:lvl1pPr marL="0" indent="0">
              <a:buNone/>
              <a:defRPr sz="2400" b="1" baseline="0">
                <a:solidFill>
                  <a:srgbClr val="00B0F0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8E5BF-BAE8-4901-98E1-CF3B59CC67E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727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gray">
          <a:xfrm>
            <a:off x="457200" y="6477000"/>
            <a:ext cx="2565400" cy="230188"/>
          </a:xfrm>
          <a:prstGeom prst="rect">
            <a:avLst/>
          </a:prstGeom>
        </p:spPr>
        <p:txBody>
          <a:bodyPr wrap="none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© 2012 American Nurses Credentialing Center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6858000" cy="838200"/>
          </a:xfrm>
          <a:prstGeom prst="rect">
            <a:avLst/>
          </a:prstGeom>
        </p:spPr>
        <p:txBody>
          <a:bodyPr anchor="ctr"/>
          <a:lstStyle>
            <a:lvl1pPr algn="l">
              <a:defRPr sz="24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143000"/>
            <a:ext cx="5111750" cy="4983163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143000"/>
            <a:ext cx="3008313" cy="49831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4B055B-2AC8-4C10-93BE-E2664BEF984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61133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gray">
          <a:xfrm>
            <a:off x="457200" y="6477000"/>
            <a:ext cx="2565400" cy="230188"/>
          </a:xfrm>
          <a:prstGeom prst="rect">
            <a:avLst/>
          </a:prstGeom>
        </p:spPr>
        <p:txBody>
          <a:bodyPr wrap="none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© 2012 American Nurses Credentialing Center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 bwMode="gray">
          <a:xfrm>
            <a:off x="1792288" y="1066799"/>
            <a:ext cx="5486400" cy="36607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52600" y="4953000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2"/>
          <p:cNvSpPr>
            <a:spLocks noGrp="1"/>
          </p:cNvSpPr>
          <p:nvPr>
            <p:ph type="body" sz="quarter" idx="13"/>
          </p:nvPr>
        </p:nvSpPr>
        <p:spPr bwMode="white">
          <a:xfrm>
            <a:off x="381000" y="0"/>
            <a:ext cx="6858000" cy="838200"/>
          </a:xfrm>
        </p:spPr>
        <p:txBody>
          <a:bodyPr anchor="ctr"/>
          <a:lstStyle>
            <a:lvl1pPr marL="0" indent="0">
              <a:buNone/>
              <a:defRPr sz="2400" b="1" baseline="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99CEDC-DAF8-4690-A7B2-F1F34C65848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113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rgbClr val="9C7DB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hidden">
          <a:xfrm>
            <a:off x="8932863" y="0"/>
            <a:ext cx="211137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ltGray">
          <a:xfrm>
            <a:off x="0" y="1804988"/>
            <a:ext cx="9144000" cy="2081212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6" name="Picture 4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9B7DB9"/>
              </a:clrFrom>
              <a:clrTo>
                <a:srgbClr val="9B7DB9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09" t="86026" r="57883" b="6987"/>
          <a:stretch>
            <a:fillRect/>
          </a:stretch>
        </p:blipFill>
        <p:spPr bwMode="black">
          <a:xfrm>
            <a:off x="457200" y="6019800"/>
            <a:ext cx="3457575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Freeform 6"/>
          <p:cNvSpPr/>
          <p:nvPr/>
        </p:nvSpPr>
        <p:spPr bwMode="white">
          <a:xfrm>
            <a:off x="11113" y="2333625"/>
            <a:ext cx="361950" cy="989013"/>
          </a:xfrm>
          <a:custGeom>
            <a:avLst/>
            <a:gdLst>
              <a:gd name="connsiteX0" fmla="*/ 0 w 485775"/>
              <a:gd name="connsiteY0" fmla="*/ 0 h 1352550"/>
              <a:gd name="connsiteX1" fmla="*/ 485775 w 485775"/>
              <a:gd name="connsiteY1" fmla="*/ 714375 h 1352550"/>
              <a:gd name="connsiteX2" fmla="*/ 0 w 485775"/>
              <a:gd name="connsiteY2" fmla="*/ 1352550 h 1352550"/>
              <a:gd name="connsiteX3" fmla="*/ 0 w 485775"/>
              <a:gd name="connsiteY3" fmla="*/ 0 h 1352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5775" h="1352550">
                <a:moveTo>
                  <a:pt x="0" y="0"/>
                </a:moveTo>
                <a:lnTo>
                  <a:pt x="485775" y="714375"/>
                </a:lnTo>
                <a:lnTo>
                  <a:pt x="0" y="135255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chemeClr val="bg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6278886" y="2514600"/>
            <a:ext cx="2255514" cy="613684"/>
          </a:xfrm>
          <a:prstGeom prst="rect">
            <a:avLst/>
          </a:prstGeom>
        </p:spPr>
      </p:pic>
      <p:cxnSp>
        <p:nvCxnSpPr>
          <p:cNvPr id="9" name="Straight Connector 8"/>
          <p:cNvCxnSpPr/>
          <p:nvPr/>
        </p:nvCxnSpPr>
        <p:spPr bwMode="black">
          <a:xfrm>
            <a:off x="5791200" y="2333625"/>
            <a:ext cx="0" cy="94297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7647"/>
          <a:stretch>
            <a:fillRect/>
          </a:stretch>
        </p:blipFill>
        <p:spPr bwMode="black">
          <a:xfrm>
            <a:off x="2940050" y="4298950"/>
            <a:ext cx="6203950" cy="2339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 Placeholder 6"/>
          <p:cNvSpPr>
            <a:spLocks noGrp="1"/>
          </p:cNvSpPr>
          <p:nvPr>
            <p:ph type="body" sz="quarter" idx="15"/>
          </p:nvPr>
        </p:nvSpPr>
        <p:spPr bwMode="black">
          <a:xfrm>
            <a:off x="533400" y="2937296"/>
            <a:ext cx="5181600" cy="914400"/>
          </a:xfrm>
        </p:spPr>
        <p:txBody>
          <a:bodyPr anchor="ctr"/>
          <a:lstStyle>
            <a:lvl1pPr marL="0" indent="0">
              <a:buFont typeface="Arial" pitchFamily="34" charset="0"/>
              <a:buNone/>
              <a:defRPr sz="1600" baseline="0">
                <a:solidFill>
                  <a:schemeClr val="bg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itle 2"/>
          <p:cNvSpPr>
            <a:spLocks noGrp="1"/>
          </p:cNvSpPr>
          <p:nvPr>
            <p:ph type="title"/>
          </p:nvPr>
        </p:nvSpPr>
        <p:spPr bwMode="black">
          <a:xfrm>
            <a:off x="536574" y="1822869"/>
            <a:ext cx="5178331" cy="1028700"/>
          </a:xfrm>
          <a:prstGeom prst="rect">
            <a:avLst/>
          </a:prstGeom>
        </p:spPr>
        <p:txBody>
          <a:bodyPr anchor="ctr"/>
          <a:lstStyle>
            <a:lvl1pPr algn="l">
              <a:defRPr sz="24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6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50126A-788D-479A-B3AE-6D7D69705BB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5044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 bwMode="ltGray"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457200" y="6477000"/>
            <a:ext cx="2565400" cy="230188"/>
          </a:xfrm>
          <a:prstGeom prst="rect">
            <a:avLst/>
          </a:prstGeom>
        </p:spPr>
        <p:txBody>
          <a:bodyPr wrap="none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© 2012 American Nurses Credentialing Center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143000"/>
            <a:ext cx="8229600" cy="498316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12"/>
          <p:cNvSpPr>
            <a:spLocks noGrp="1"/>
          </p:cNvSpPr>
          <p:nvPr>
            <p:ph type="body" sz="quarter" idx="13"/>
          </p:nvPr>
        </p:nvSpPr>
        <p:spPr bwMode="black">
          <a:xfrm>
            <a:off x="457200" y="76200"/>
            <a:ext cx="6781800" cy="838200"/>
          </a:xfrm>
        </p:spPr>
        <p:txBody>
          <a:bodyPr anchor="ctr"/>
          <a:lstStyle>
            <a:lvl1pPr marL="0" indent="0">
              <a:buNone/>
              <a:defRPr sz="2400" b="1" baseline="0">
                <a:solidFill>
                  <a:schemeClr val="accent4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D5DAEF-14B5-4307-8B9F-856B413FE77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29293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Relationship Id="rId9" Type="http://schemas.openxmlformats.org/officeDocument/2006/relationships/image" Target="../media/image5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Relationship Id="rId9" Type="http://schemas.openxmlformats.org/officeDocument/2006/relationships/image" Target="../media/image7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Relationship Id="rId9" Type="http://schemas.openxmlformats.org/officeDocument/2006/relationships/image" Target="../media/image9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Relationship Id="rId9" Type="http://schemas.openxmlformats.org/officeDocument/2006/relationships/image" Target="../media/image10.pn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Relationship Id="rId9" Type="http://schemas.openxmlformats.org/officeDocument/2006/relationships/image" Target="../media/image12.png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Relationship Id="rId9" Type="http://schemas.openxmlformats.org/officeDocument/2006/relationships/image" Target="../media/image13.png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Relationship Id="rId9" Type="http://schemas.openxmlformats.org/officeDocument/2006/relationships/image" Target="../media/image1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9C7DB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 bwMode="hidden">
          <a:xfrm>
            <a:off x="8932863" y="733425"/>
            <a:ext cx="211137" cy="61245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black"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5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EB341B76-B99B-4826-87E9-C8ADF98A2E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28" name="Rectangle 23"/>
          <p:cNvSpPr>
            <a:spLocks noGrp="1" noChangeArrowheads="1"/>
          </p:cNvSpPr>
          <p:nvPr>
            <p:ph type="body" idx="1"/>
          </p:nvPr>
        </p:nvSpPr>
        <p:spPr bwMode="black">
          <a:xfrm>
            <a:off x="457200" y="1295400"/>
            <a:ext cx="82296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/>
          <p:nvPr/>
        </p:nvSpPr>
        <p:spPr bwMode="ltGray">
          <a:xfrm>
            <a:off x="0" y="0"/>
            <a:ext cx="9144000" cy="8382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Freeform 6"/>
          <p:cNvSpPr/>
          <p:nvPr/>
        </p:nvSpPr>
        <p:spPr bwMode="white">
          <a:xfrm>
            <a:off x="0" y="109538"/>
            <a:ext cx="211138" cy="588962"/>
          </a:xfrm>
          <a:custGeom>
            <a:avLst/>
            <a:gdLst>
              <a:gd name="connsiteX0" fmla="*/ 0 w 485775"/>
              <a:gd name="connsiteY0" fmla="*/ 0 h 1352550"/>
              <a:gd name="connsiteX1" fmla="*/ 485775 w 485775"/>
              <a:gd name="connsiteY1" fmla="*/ 714375 h 1352550"/>
              <a:gd name="connsiteX2" fmla="*/ 0 w 485775"/>
              <a:gd name="connsiteY2" fmla="*/ 1352550 h 1352550"/>
              <a:gd name="connsiteX3" fmla="*/ 0 w 485775"/>
              <a:gd name="connsiteY3" fmla="*/ 0 h 1352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5775" h="1352550">
                <a:moveTo>
                  <a:pt x="0" y="0"/>
                </a:moveTo>
                <a:lnTo>
                  <a:pt x="485775" y="714375"/>
                </a:lnTo>
                <a:lnTo>
                  <a:pt x="0" y="135255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9" cstate="print">
            <a:duotone>
              <a:prstClr val="black"/>
              <a:schemeClr val="bg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0566" y="247769"/>
            <a:ext cx="1402086" cy="38148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47" r:id="rId1"/>
    <p:sldLayoutId id="2147483948" r:id="rId2"/>
    <p:sldLayoutId id="2147483949" r:id="rId3"/>
    <p:sldLayoutId id="2147483950" r:id="rId4"/>
    <p:sldLayoutId id="2147483951" r:id="rId5"/>
    <p:sldLayoutId id="2147483952" r:id="rId6"/>
    <p:sldLayoutId id="2147483953" r:id="rId7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404040"/>
        </a:buClr>
        <a:buFont typeface="Arial" charset="0"/>
        <a:buChar char="•"/>
        <a:defRPr sz="20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404040"/>
        </a:buClr>
        <a:buFont typeface="Arial" charset="0"/>
        <a:buChar char="•"/>
        <a:defRPr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404040"/>
        </a:buClr>
        <a:buFont typeface="Arial" charset="0"/>
        <a:buChar char="•"/>
        <a:defRPr sz="16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404040"/>
        </a:buClr>
        <a:buFont typeface="Arial" charset="0"/>
        <a:buChar char="•"/>
        <a:defRPr sz="14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404040"/>
        </a:buClr>
        <a:buFont typeface="Arial" charset="0"/>
        <a:buChar char="•"/>
        <a:defRPr sz="14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2952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50">
                <a:solidFill>
                  <a:schemeClr val="accent4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DAF9D4A8-ABD5-4170-9BFC-239C815F962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051" name="Rectangle 2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143000"/>
            <a:ext cx="8229600" cy="495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/>
          <p:nvPr/>
        </p:nvSpPr>
        <p:spPr bwMode="ltGray">
          <a:xfrm>
            <a:off x="1588" y="6248400"/>
            <a:ext cx="9144000" cy="606425"/>
          </a:xfrm>
          <a:prstGeom prst="rect">
            <a:avLst/>
          </a:prstGeom>
          <a:solidFill>
            <a:srgbClr val="9C7DB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9" cstate="print">
            <a:duotone>
              <a:prstClr val="black"/>
              <a:schemeClr val="bg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7278" y="6383548"/>
            <a:ext cx="1267332" cy="344818"/>
          </a:xfrm>
          <a:prstGeom prst="rect">
            <a:avLst/>
          </a:prstGeom>
        </p:spPr>
      </p:pic>
      <p:sp>
        <p:nvSpPr>
          <p:cNvPr id="9" name="Freeform 8"/>
          <p:cNvSpPr/>
          <p:nvPr/>
        </p:nvSpPr>
        <p:spPr bwMode="white">
          <a:xfrm>
            <a:off x="1588" y="6332538"/>
            <a:ext cx="165100" cy="460375"/>
          </a:xfrm>
          <a:custGeom>
            <a:avLst/>
            <a:gdLst>
              <a:gd name="connsiteX0" fmla="*/ 0 w 485775"/>
              <a:gd name="connsiteY0" fmla="*/ 0 h 1352550"/>
              <a:gd name="connsiteX1" fmla="*/ 485775 w 485775"/>
              <a:gd name="connsiteY1" fmla="*/ 714375 h 1352550"/>
              <a:gd name="connsiteX2" fmla="*/ 0 w 485775"/>
              <a:gd name="connsiteY2" fmla="*/ 1352550 h 1352550"/>
              <a:gd name="connsiteX3" fmla="*/ 0 w 485775"/>
              <a:gd name="connsiteY3" fmla="*/ 0 h 1352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5775" h="1352550">
                <a:moveTo>
                  <a:pt x="0" y="0"/>
                </a:moveTo>
                <a:lnTo>
                  <a:pt x="485775" y="714375"/>
                </a:lnTo>
                <a:lnTo>
                  <a:pt x="0" y="135255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4" r:id="rId1"/>
    <p:sldLayoutId id="2147483955" r:id="rId2"/>
    <p:sldLayoutId id="2147483956" r:id="rId3"/>
    <p:sldLayoutId id="2147483957" r:id="rId4"/>
    <p:sldLayoutId id="2147483958" r:id="rId5"/>
    <p:sldLayoutId id="2147483959" r:id="rId6"/>
    <p:sldLayoutId id="2147483960" r:id="rId7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B3A2C7"/>
        </a:buClr>
        <a:buFont typeface="Arial" charset="0"/>
        <a:buChar char="•"/>
        <a:defRPr sz="2000" kern="1200">
          <a:solidFill>
            <a:srgbClr val="595959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B3A2C7"/>
        </a:buClr>
        <a:buFont typeface="Arial" charset="0"/>
        <a:buChar char="•"/>
        <a:defRPr kern="1200">
          <a:solidFill>
            <a:srgbClr val="595959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B3A2C7"/>
        </a:buClr>
        <a:buFont typeface="Arial" charset="0"/>
        <a:buChar char="•"/>
        <a:defRPr sz="1600" kern="1200">
          <a:solidFill>
            <a:srgbClr val="595959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B3A2C7"/>
        </a:buClr>
        <a:buFont typeface="Arial" charset="0"/>
        <a:buChar char="•"/>
        <a:defRPr sz="1400" kern="1200">
          <a:solidFill>
            <a:srgbClr val="595959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B3A2C7"/>
        </a:buClr>
        <a:buFont typeface="Arial" charset="0"/>
        <a:buChar char="•"/>
        <a:defRPr sz="1400" kern="1200">
          <a:solidFill>
            <a:srgbClr val="595959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9A8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black"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5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FC1D28E0-D29B-4E5D-9C91-DCEA1AEF5E8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075" name="Rectangle 23"/>
          <p:cNvSpPr>
            <a:spLocks noGrp="1" noChangeArrowheads="1"/>
          </p:cNvSpPr>
          <p:nvPr>
            <p:ph type="body" idx="1"/>
          </p:nvPr>
        </p:nvSpPr>
        <p:spPr bwMode="black">
          <a:xfrm>
            <a:off x="457200" y="1295400"/>
            <a:ext cx="82296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/>
          <p:nvPr/>
        </p:nvSpPr>
        <p:spPr bwMode="hidden">
          <a:xfrm>
            <a:off x="8932863" y="733425"/>
            <a:ext cx="211137" cy="61245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4000" cy="8382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Freeform 7"/>
          <p:cNvSpPr/>
          <p:nvPr/>
        </p:nvSpPr>
        <p:spPr bwMode="white">
          <a:xfrm>
            <a:off x="0" y="127000"/>
            <a:ext cx="211138" cy="588963"/>
          </a:xfrm>
          <a:custGeom>
            <a:avLst/>
            <a:gdLst>
              <a:gd name="connsiteX0" fmla="*/ 0 w 485775"/>
              <a:gd name="connsiteY0" fmla="*/ 0 h 1352550"/>
              <a:gd name="connsiteX1" fmla="*/ 485775 w 485775"/>
              <a:gd name="connsiteY1" fmla="*/ 714375 h 1352550"/>
              <a:gd name="connsiteX2" fmla="*/ 0 w 485775"/>
              <a:gd name="connsiteY2" fmla="*/ 1352550 h 1352550"/>
              <a:gd name="connsiteX3" fmla="*/ 0 w 485775"/>
              <a:gd name="connsiteY3" fmla="*/ 0 h 1352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5775" h="1352550">
                <a:moveTo>
                  <a:pt x="0" y="0"/>
                </a:moveTo>
                <a:lnTo>
                  <a:pt x="485775" y="714375"/>
                </a:lnTo>
                <a:lnTo>
                  <a:pt x="0" y="135255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3079" name="Picture 8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1100" y="247650"/>
            <a:ext cx="1401763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404040"/>
        </a:buClr>
        <a:buFont typeface="Arial" charset="0"/>
        <a:buChar char="•"/>
        <a:defRPr sz="20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404040"/>
        </a:buClr>
        <a:buFont typeface="Arial" charset="0"/>
        <a:buChar char="•"/>
        <a:defRPr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404040"/>
        </a:buClr>
        <a:buFont typeface="Arial" charset="0"/>
        <a:buChar char="•"/>
        <a:defRPr sz="16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404040"/>
        </a:buClr>
        <a:buFont typeface="Arial" charset="0"/>
        <a:buChar char="•"/>
        <a:defRPr sz="14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404040"/>
        </a:buClr>
        <a:buFont typeface="Arial" charset="0"/>
        <a:buChar char="•"/>
        <a:defRPr sz="14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black">
          <a:xfrm>
            <a:off x="6553200" y="2952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50">
                <a:solidFill>
                  <a:srgbClr val="419D78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71408D06-533F-48D8-A0EB-B2842BCB882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099" name="Rectangle 23"/>
          <p:cNvSpPr>
            <a:spLocks noGrp="1" noChangeArrowheads="1"/>
          </p:cNvSpPr>
          <p:nvPr>
            <p:ph type="body" idx="1"/>
          </p:nvPr>
        </p:nvSpPr>
        <p:spPr bwMode="black">
          <a:xfrm>
            <a:off x="457200" y="1143000"/>
            <a:ext cx="8229600" cy="495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/>
          <p:nvPr/>
        </p:nvSpPr>
        <p:spPr bwMode="ltGray">
          <a:xfrm>
            <a:off x="1588" y="6248400"/>
            <a:ext cx="9144000" cy="606425"/>
          </a:xfrm>
          <a:prstGeom prst="rect">
            <a:avLst/>
          </a:prstGeom>
          <a:solidFill>
            <a:srgbClr val="009A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4101" name="Picture 6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9975" y="6383338"/>
            <a:ext cx="1266825" cy="344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Freeform 7"/>
          <p:cNvSpPr/>
          <p:nvPr/>
        </p:nvSpPr>
        <p:spPr bwMode="white">
          <a:xfrm>
            <a:off x="1588" y="6332538"/>
            <a:ext cx="165100" cy="460375"/>
          </a:xfrm>
          <a:custGeom>
            <a:avLst/>
            <a:gdLst>
              <a:gd name="connsiteX0" fmla="*/ 0 w 485775"/>
              <a:gd name="connsiteY0" fmla="*/ 0 h 1352550"/>
              <a:gd name="connsiteX1" fmla="*/ 485775 w 485775"/>
              <a:gd name="connsiteY1" fmla="*/ 714375 h 1352550"/>
              <a:gd name="connsiteX2" fmla="*/ 0 w 485775"/>
              <a:gd name="connsiteY2" fmla="*/ 1352550 h 1352550"/>
              <a:gd name="connsiteX3" fmla="*/ 0 w 485775"/>
              <a:gd name="connsiteY3" fmla="*/ 0 h 1352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5775" h="1352550">
                <a:moveTo>
                  <a:pt x="0" y="0"/>
                </a:moveTo>
                <a:lnTo>
                  <a:pt x="485775" y="714375"/>
                </a:lnTo>
                <a:lnTo>
                  <a:pt x="0" y="135255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8" r:id="rId1"/>
    <p:sldLayoutId id="2147483969" r:id="rId2"/>
    <p:sldLayoutId id="2147483970" r:id="rId3"/>
    <p:sldLayoutId id="2147483971" r:id="rId4"/>
    <p:sldLayoutId id="2147483972" r:id="rId5"/>
    <p:sldLayoutId id="2147483973" r:id="rId6"/>
    <p:sldLayoutId id="2147483974" r:id="rId7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9A86"/>
        </a:buClr>
        <a:buFont typeface="Arial" charset="0"/>
        <a:buChar char="•"/>
        <a:defRPr sz="2000" kern="1200">
          <a:solidFill>
            <a:srgbClr val="595959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9A86"/>
        </a:buClr>
        <a:buFont typeface="Arial" charset="0"/>
        <a:buChar char="•"/>
        <a:defRPr kern="1200">
          <a:solidFill>
            <a:srgbClr val="595959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9A86"/>
        </a:buClr>
        <a:buFont typeface="Arial" charset="0"/>
        <a:buChar char="•"/>
        <a:defRPr sz="1600" kern="1200">
          <a:solidFill>
            <a:srgbClr val="595959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9A86"/>
        </a:buClr>
        <a:buFont typeface="Arial" charset="0"/>
        <a:buChar char="•"/>
        <a:defRPr sz="1400" kern="1200">
          <a:solidFill>
            <a:srgbClr val="595959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9A86"/>
        </a:buClr>
        <a:buFont typeface="Arial" charset="0"/>
        <a:buChar char="•"/>
        <a:defRPr sz="1400" kern="1200">
          <a:solidFill>
            <a:srgbClr val="595959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AA6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5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B9589E0F-DF58-4E33-88BB-992999BDB4E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123" name="Rectangle 23"/>
          <p:cNvSpPr>
            <a:spLocks noGrp="1" noChangeArrowheads="1"/>
          </p:cNvSpPr>
          <p:nvPr>
            <p:ph type="body" idx="1"/>
          </p:nvPr>
        </p:nvSpPr>
        <p:spPr bwMode="black">
          <a:xfrm>
            <a:off x="457200" y="1295400"/>
            <a:ext cx="82296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/>
          <p:nvPr/>
        </p:nvSpPr>
        <p:spPr bwMode="hidden">
          <a:xfrm>
            <a:off x="8932863" y="733425"/>
            <a:ext cx="211137" cy="61245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4000" cy="8382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Freeform 7"/>
          <p:cNvSpPr/>
          <p:nvPr/>
        </p:nvSpPr>
        <p:spPr bwMode="white">
          <a:xfrm>
            <a:off x="0" y="88900"/>
            <a:ext cx="211138" cy="647700"/>
          </a:xfrm>
          <a:custGeom>
            <a:avLst/>
            <a:gdLst>
              <a:gd name="connsiteX0" fmla="*/ 0 w 485775"/>
              <a:gd name="connsiteY0" fmla="*/ 0 h 1352550"/>
              <a:gd name="connsiteX1" fmla="*/ 485775 w 485775"/>
              <a:gd name="connsiteY1" fmla="*/ 714375 h 1352550"/>
              <a:gd name="connsiteX2" fmla="*/ 0 w 485775"/>
              <a:gd name="connsiteY2" fmla="*/ 1352550 h 1352550"/>
              <a:gd name="connsiteX3" fmla="*/ 0 w 485775"/>
              <a:gd name="connsiteY3" fmla="*/ 0 h 1352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5775" h="1352550">
                <a:moveTo>
                  <a:pt x="0" y="0"/>
                </a:moveTo>
                <a:lnTo>
                  <a:pt x="485775" y="714375"/>
                </a:lnTo>
                <a:lnTo>
                  <a:pt x="0" y="135255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5127" name="Picture 8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1100" y="247650"/>
            <a:ext cx="1401763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75" r:id="rId1"/>
    <p:sldLayoutId id="2147483976" r:id="rId2"/>
    <p:sldLayoutId id="2147483977" r:id="rId3"/>
    <p:sldLayoutId id="2147483978" r:id="rId4"/>
    <p:sldLayoutId id="2147483979" r:id="rId5"/>
    <p:sldLayoutId id="2147483980" r:id="rId6"/>
    <p:sldLayoutId id="2147483981" r:id="rId7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Font typeface="Arial" charset="0"/>
        <a:buChar char="•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Font typeface="Arial" charset="0"/>
        <a:buChar char="•"/>
        <a:defRPr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Font typeface="Arial" charset="0"/>
        <a:buChar char="•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Font typeface="Arial" charset="0"/>
        <a:buChar char="•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2952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5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49C1C8CD-6D29-4F33-9A1A-1D399C11F6F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147" name="Rectangle 23"/>
          <p:cNvSpPr>
            <a:spLocks noGrp="1" noChangeArrowheads="1"/>
          </p:cNvSpPr>
          <p:nvPr>
            <p:ph type="body" idx="1"/>
          </p:nvPr>
        </p:nvSpPr>
        <p:spPr bwMode="black">
          <a:xfrm>
            <a:off x="457200" y="1143000"/>
            <a:ext cx="82296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/>
          <p:nvPr/>
        </p:nvSpPr>
        <p:spPr bwMode="gray">
          <a:xfrm>
            <a:off x="1588" y="6248400"/>
            <a:ext cx="9144000" cy="606425"/>
          </a:xfrm>
          <a:prstGeom prst="rect">
            <a:avLst/>
          </a:prstGeom>
          <a:solidFill>
            <a:srgbClr val="FAA61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6149" name="Picture 6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9975" y="6383338"/>
            <a:ext cx="1266825" cy="344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Freeform 7"/>
          <p:cNvSpPr/>
          <p:nvPr/>
        </p:nvSpPr>
        <p:spPr bwMode="white">
          <a:xfrm>
            <a:off x="1588" y="6332538"/>
            <a:ext cx="165100" cy="460375"/>
          </a:xfrm>
          <a:custGeom>
            <a:avLst/>
            <a:gdLst>
              <a:gd name="connsiteX0" fmla="*/ 0 w 485775"/>
              <a:gd name="connsiteY0" fmla="*/ 0 h 1352550"/>
              <a:gd name="connsiteX1" fmla="*/ 485775 w 485775"/>
              <a:gd name="connsiteY1" fmla="*/ 714375 h 1352550"/>
              <a:gd name="connsiteX2" fmla="*/ 0 w 485775"/>
              <a:gd name="connsiteY2" fmla="*/ 1352550 h 1352550"/>
              <a:gd name="connsiteX3" fmla="*/ 0 w 485775"/>
              <a:gd name="connsiteY3" fmla="*/ 0 h 1352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5775" h="1352550">
                <a:moveTo>
                  <a:pt x="0" y="0"/>
                </a:moveTo>
                <a:lnTo>
                  <a:pt x="485775" y="714375"/>
                </a:lnTo>
                <a:lnTo>
                  <a:pt x="0" y="135255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2" r:id="rId1"/>
    <p:sldLayoutId id="2147483983" r:id="rId2"/>
    <p:sldLayoutId id="2147483984" r:id="rId3"/>
    <p:sldLayoutId id="2147483985" r:id="rId4"/>
    <p:sldLayoutId id="2147483986" r:id="rId5"/>
    <p:sldLayoutId id="2147483987" r:id="rId6"/>
    <p:sldLayoutId id="2147483988" r:id="rId7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AA61A"/>
        </a:buClr>
        <a:buFont typeface="Arial" charset="0"/>
        <a:buChar char="•"/>
        <a:defRPr sz="2000" kern="1200">
          <a:solidFill>
            <a:srgbClr val="595959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AA61A"/>
        </a:buClr>
        <a:buFont typeface="Arial" charset="0"/>
        <a:buChar char="•"/>
        <a:defRPr kern="1200">
          <a:solidFill>
            <a:srgbClr val="595959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FAA61A"/>
        </a:buClr>
        <a:buFont typeface="Arial" charset="0"/>
        <a:buChar char="•"/>
        <a:defRPr sz="1600" kern="1200">
          <a:solidFill>
            <a:srgbClr val="595959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FAA61A"/>
        </a:buClr>
        <a:buFont typeface="Arial" charset="0"/>
        <a:buChar char="•"/>
        <a:defRPr sz="1400" kern="1200">
          <a:solidFill>
            <a:srgbClr val="595959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FAA61A"/>
        </a:buClr>
        <a:buFont typeface="Arial" charset="0"/>
        <a:buChar char="•"/>
        <a:defRPr sz="1400" kern="1200">
          <a:solidFill>
            <a:srgbClr val="595959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27AA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black"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5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EF04B021-3E9E-46B3-B955-D3616EF4BDA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171" name="Rectangle 23"/>
          <p:cNvSpPr>
            <a:spLocks noGrp="1" noChangeArrowheads="1"/>
          </p:cNvSpPr>
          <p:nvPr>
            <p:ph type="body" idx="1"/>
          </p:nvPr>
        </p:nvSpPr>
        <p:spPr bwMode="black">
          <a:xfrm>
            <a:off x="457200" y="1295400"/>
            <a:ext cx="82296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algn="r" rtl="0" fontAlgn="auto">
              <a:spcBef>
                <a:spcPts val="0"/>
              </a:spcBef>
              <a:spcAft>
                <a:spcPts val="0"/>
              </a:spcAft>
              <a:defRPr sz="1050" kern="1200" smtClean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fld id="{2EA40B33-6FF7-4EDD-8392-4638644CD6C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 bwMode="hidden">
          <a:xfrm>
            <a:off x="8932863" y="733425"/>
            <a:ext cx="211137" cy="61245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0" y="0"/>
            <a:ext cx="9144000" cy="8382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Freeform 8"/>
          <p:cNvSpPr/>
          <p:nvPr/>
        </p:nvSpPr>
        <p:spPr bwMode="white">
          <a:xfrm>
            <a:off x="0" y="88900"/>
            <a:ext cx="211138" cy="647700"/>
          </a:xfrm>
          <a:custGeom>
            <a:avLst/>
            <a:gdLst>
              <a:gd name="connsiteX0" fmla="*/ 0 w 485775"/>
              <a:gd name="connsiteY0" fmla="*/ 0 h 1352550"/>
              <a:gd name="connsiteX1" fmla="*/ 485775 w 485775"/>
              <a:gd name="connsiteY1" fmla="*/ 714375 h 1352550"/>
              <a:gd name="connsiteX2" fmla="*/ 0 w 485775"/>
              <a:gd name="connsiteY2" fmla="*/ 1352550 h 1352550"/>
              <a:gd name="connsiteX3" fmla="*/ 0 w 485775"/>
              <a:gd name="connsiteY3" fmla="*/ 0 h 1352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5775" h="1352550">
                <a:moveTo>
                  <a:pt x="0" y="0"/>
                </a:moveTo>
                <a:lnTo>
                  <a:pt x="485775" y="714375"/>
                </a:lnTo>
                <a:lnTo>
                  <a:pt x="0" y="135255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7176" name="Picture 9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2688" y="247650"/>
            <a:ext cx="1398587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89" r:id="rId1"/>
    <p:sldLayoutId id="2147483990" r:id="rId2"/>
    <p:sldLayoutId id="2147483991" r:id="rId3"/>
    <p:sldLayoutId id="2147483992" r:id="rId4"/>
    <p:sldLayoutId id="2147483993" r:id="rId5"/>
    <p:sldLayoutId id="2147483994" r:id="rId6"/>
    <p:sldLayoutId id="2147483995" r:id="rId7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404040"/>
        </a:buClr>
        <a:buFont typeface="Arial" charset="0"/>
        <a:buChar char="•"/>
        <a:defRPr sz="20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404040"/>
        </a:buClr>
        <a:buFont typeface="Arial" charset="0"/>
        <a:buChar char="•"/>
        <a:defRPr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404040"/>
        </a:buClr>
        <a:buFont typeface="Arial" charset="0"/>
        <a:buChar char="•"/>
        <a:defRPr sz="16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404040"/>
        </a:buClr>
        <a:buFont typeface="Arial" charset="0"/>
        <a:buChar char="•"/>
        <a:defRPr sz="14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404040"/>
        </a:buClr>
        <a:buFont typeface="Arial" charset="0"/>
        <a:buChar char="•"/>
        <a:defRPr sz="14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2952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50">
                <a:solidFill>
                  <a:srgbClr val="00B0F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EB231679-D560-4543-872D-E28274DCA6F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195" name="Rectangle 23"/>
          <p:cNvSpPr>
            <a:spLocks noGrp="1" noChangeArrowheads="1"/>
          </p:cNvSpPr>
          <p:nvPr>
            <p:ph type="body" idx="1"/>
          </p:nvPr>
        </p:nvSpPr>
        <p:spPr bwMode="black">
          <a:xfrm>
            <a:off x="457200" y="1143000"/>
            <a:ext cx="82296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/>
          <p:nvPr/>
        </p:nvSpPr>
        <p:spPr bwMode="ltGray">
          <a:xfrm>
            <a:off x="1588" y="6248400"/>
            <a:ext cx="9144000" cy="606425"/>
          </a:xfrm>
          <a:prstGeom prst="rect">
            <a:avLst/>
          </a:prstGeom>
          <a:solidFill>
            <a:srgbClr val="27AA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8197" name="Picture 6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9500" y="6383338"/>
            <a:ext cx="1263650" cy="344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Freeform 7"/>
          <p:cNvSpPr/>
          <p:nvPr/>
        </p:nvSpPr>
        <p:spPr bwMode="white">
          <a:xfrm>
            <a:off x="1588" y="6332538"/>
            <a:ext cx="165100" cy="460375"/>
          </a:xfrm>
          <a:custGeom>
            <a:avLst/>
            <a:gdLst>
              <a:gd name="connsiteX0" fmla="*/ 0 w 485775"/>
              <a:gd name="connsiteY0" fmla="*/ 0 h 1352550"/>
              <a:gd name="connsiteX1" fmla="*/ 485775 w 485775"/>
              <a:gd name="connsiteY1" fmla="*/ 714375 h 1352550"/>
              <a:gd name="connsiteX2" fmla="*/ 0 w 485775"/>
              <a:gd name="connsiteY2" fmla="*/ 1352550 h 1352550"/>
              <a:gd name="connsiteX3" fmla="*/ 0 w 485775"/>
              <a:gd name="connsiteY3" fmla="*/ 0 h 1352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5775" h="1352550">
                <a:moveTo>
                  <a:pt x="0" y="0"/>
                </a:moveTo>
                <a:lnTo>
                  <a:pt x="485775" y="714375"/>
                </a:lnTo>
                <a:lnTo>
                  <a:pt x="0" y="135255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6" r:id="rId1"/>
    <p:sldLayoutId id="2147483997" r:id="rId2"/>
    <p:sldLayoutId id="2147483998" r:id="rId3"/>
    <p:sldLayoutId id="2147483999" r:id="rId4"/>
    <p:sldLayoutId id="2147484000" r:id="rId5"/>
    <p:sldLayoutId id="2147484001" r:id="rId6"/>
    <p:sldLayoutId id="2147484002" r:id="rId7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B0F0"/>
        </a:buClr>
        <a:buFont typeface="Arial" charset="0"/>
        <a:buChar char="•"/>
        <a:defRPr sz="2000" kern="1200">
          <a:solidFill>
            <a:srgbClr val="595959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B0F0"/>
        </a:buClr>
        <a:buFont typeface="Arial" charset="0"/>
        <a:buChar char="•"/>
        <a:defRPr kern="1200">
          <a:solidFill>
            <a:srgbClr val="595959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B0F0"/>
        </a:buClr>
        <a:buFont typeface="Arial" charset="0"/>
        <a:buChar char="•"/>
        <a:defRPr sz="1600" kern="1200">
          <a:solidFill>
            <a:srgbClr val="595959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B0F0"/>
        </a:buClr>
        <a:buFont typeface="Arial" charset="0"/>
        <a:buChar char="•"/>
        <a:defRPr sz="1400" kern="1200">
          <a:solidFill>
            <a:srgbClr val="595959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B0F0"/>
        </a:buClr>
        <a:buFont typeface="Arial" charset="0"/>
        <a:buChar char="•"/>
        <a:defRPr sz="1400" kern="1200">
          <a:solidFill>
            <a:srgbClr val="595959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9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3" name="Title 2"/>
          <p:cNvSpPr>
            <a:spLocks noGrp="1"/>
          </p:cNvSpPr>
          <p:nvPr>
            <p:ph type="title"/>
          </p:nvPr>
        </p:nvSpPr>
        <p:spPr bwMode="auto">
          <a:xfrm>
            <a:off x="533400" y="1905000"/>
            <a:ext cx="5257800" cy="1828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sz="2800" dirty="0">
                <a:latin typeface="Arial" charset="0"/>
                <a:cs typeface="Arial" charset="0"/>
              </a:rPr>
              <a:t>Needs Assessment and Identifying a Gap in Knowledge, Skills and/or Practices</a:t>
            </a:r>
            <a:r>
              <a:rPr lang="en-US" dirty="0">
                <a:latin typeface="Arial" charset="0"/>
                <a:cs typeface="Arial" charset="0"/>
              </a:rPr>
              <a:t>	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81000" y="1295400"/>
          <a:ext cx="8229600" cy="3408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Desired State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Current</a:t>
                      </a:r>
                      <a:r>
                        <a:rPr lang="en-US" baseline="0" dirty="0"/>
                        <a:t>  State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Identified Gap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Gap due</a:t>
                      </a:r>
                      <a:r>
                        <a:rPr lang="en-US" baseline="0" dirty="0"/>
                        <a:t> to Knowledge, Skills or Practice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Purpose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Outcome</a:t>
                      </a:r>
                    </a:p>
                    <a:p>
                      <a:r>
                        <a:rPr lang="en-US" dirty="0"/>
                        <a:t>Measure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Gap analysis worksheet</a:t>
            </a:r>
          </a:p>
        </p:txBody>
      </p:sp>
    </p:spTree>
    <p:extLst>
      <p:ext uri="{BB962C8B-B14F-4D97-AF65-F5344CB8AC3E}">
        <p14:creationId xmlns:p14="http://schemas.microsoft.com/office/powerpoint/2010/main" val="42615677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23487819"/>
              </p:ext>
            </p:extLst>
          </p:nvPr>
        </p:nvGraphicFramePr>
        <p:xfrm>
          <a:off x="457200" y="1143000"/>
          <a:ext cx="8229600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Desired state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Current state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Identified gap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Gap</a:t>
                      </a:r>
                      <a:r>
                        <a:rPr lang="en-US" baseline="0" dirty="0"/>
                        <a:t> due to knowledge, skills or practices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Purpose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Outcome</a:t>
                      </a:r>
                    </a:p>
                    <a:p>
                      <a:r>
                        <a:rPr lang="en-US" dirty="0"/>
                        <a:t>Measure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Registered</a:t>
                      </a:r>
                      <a:r>
                        <a:rPr lang="en-US" sz="1200" baseline="0" dirty="0"/>
                        <a:t> nurse </a:t>
                      </a:r>
                      <a:r>
                        <a:rPr lang="en-US" sz="1200" dirty="0"/>
                        <a:t>c</a:t>
                      </a:r>
                      <a:r>
                        <a:rPr lang="en-US" sz="1200" baseline="0" dirty="0"/>
                        <a:t>ompliance with the Virginia Nurse Practice Act 2012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Registered</a:t>
                      </a:r>
                      <a:r>
                        <a:rPr lang="en-US" sz="1200" baseline="0" dirty="0"/>
                        <a:t> nurse </a:t>
                      </a:r>
                      <a:r>
                        <a:rPr lang="en-US" sz="1200" dirty="0"/>
                        <a:t>compliance </a:t>
                      </a:r>
                      <a:r>
                        <a:rPr lang="en-US" sz="1200" baseline="0" dirty="0"/>
                        <a:t>with the Virginia Nurse Practice Act 2010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Registered</a:t>
                      </a:r>
                      <a:r>
                        <a:rPr lang="en-US" sz="1200" baseline="0" dirty="0"/>
                        <a:t> nurses </a:t>
                      </a:r>
                      <a:r>
                        <a:rPr lang="en-US" sz="1200" dirty="0"/>
                        <a:t> may be out of compliance with new 2012</a:t>
                      </a:r>
                      <a:r>
                        <a:rPr lang="en-US" sz="1200" baseline="0" dirty="0"/>
                        <a:t> requirements if unaware of new requirements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Lack of knowledge related to new</a:t>
                      </a:r>
                      <a:r>
                        <a:rPr lang="en-US" sz="1200" baseline="0" dirty="0"/>
                        <a:t> requirements in Virginia Nurse Practice Act 2012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Registered</a:t>
                      </a:r>
                      <a:r>
                        <a:rPr lang="en-US" sz="1200" baseline="0" dirty="0"/>
                        <a:t> nurses will c</a:t>
                      </a:r>
                      <a:r>
                        <a:rPr lang="en-US" sz="1200" dirty="0"/>
                        <a:t>omply</a:t>
                      </a:r>
                      <a:r>
                        <a:rPr lang="en-US" sz="1200" baseline="0" dirty="0"/>
                        <a:t> with </a:t>
                      </a:r>
                      <a:r>
                        <a:rPr lang="en-US" sz="1200" dirty="0"/>
                        <a:t>requirements in  the Virginia Nurse Practice Act 2012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Registered nurses</a:t>
                      </a:r>
                      <a:r>
                        <a:rPr lang="en-US" sz="1200" baseline="0" dirty="0"/>
                        <a:t> will s</a:t>
                      </a:r>
                      <a:r>
                        <a:rPr lang="en-US" sz="1200" dirty="0"/>
                        <a:t>uccessfully pass post-test related to new</a:t>
                      </a:r>
                      <a:r>
                        <a:rPr lang="en-US" sz="1200" baseline="0" dirty="0"/>
                        <a:t> requirements in Virginia Nurse Practice Act 2012</a:t>
                      </a:r>
                      <a:r>
                        <a:rPr lang="en-US" sz="1200" dirty="0"/>
                        <a:t> with score of 80% or higher</a:t>
                      </a:r>
                      <a:r>
                        <a:rPr lang="en-US" sz="1200" baseline="0" dirty="0"/>
                        <a:t> 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Let’s practice</a:t>
            </a:r>
          </a:p>
        </p:txBody>
      </p:sp>
    </p:spTree>
    <p:extLst>
      <p:ext uri="{BB962C8B-B14F-4D97-AF65-F5344CB8AC3E}">
        <p14:creationId xmlns:p14="http://schemas.microsoft.com/office/powerpoint/2010/main" val="7552220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67263020"/>
              </p:ext>
            </p:extLst>
          </p:nvPr>
        </p:nvGraphicFramePr>
        <p:xfrm>
          <a:off x="381000" y="990600"/>
          <a:ext cx="8382000" cy="420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Desired state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Current state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Identified gap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Gap</a:t>
                      </a:r>
                      <a:r>
                        <a:rPr lang="en-US" baseline="0" dirty="0"/>
                        <a:t> due to knowledge, skills or practices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Purpose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Outcome</a:t>
                      </a:r>
                    </a:p>
                    <a:p>
                      <a:r>
                        <a:rPr lang="en-US" dirty="0"/>
                        <a:t>Measure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97480">
                <a:tc>
                  <a:txBody>
                    <a:bodyPr/>
                    <a:lstStyle/>
                    <a:p>
                      <a:r>
                        <a:rPr lang="en-US" sz="1200" dirty="0"/>
                        <a:t>Pediatric</a:t>
                      </a:r>
                      <a:r>
                        <a:rPr lang="en-US" sz="1200" baseline="0" dirty="0"/>
                        <a:t> patients in respiratory distress are placed on a non-</a:t>
                      </a:r>
                      <a:r>
                        <a:rPr lang="en-US" sz="1200" baseline="0" dirty="0" err="1"/>
                        <a:t>rebreather</a:t>
                      </a:r>
                      <a:r>
                        <a:rPr lang="en-US" sz="1200" baseline="0" dirty="0"/>
                        <a:t> facemask support that is applied appropriately within 5 minutes of presentation to the Emergency Department 100% of the time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Pediatric</a:t>
                      </a:r>
                      <a:r>
                        <a:rPr lang="en-US" sz="1200" baseline="0" dirty="0"/>
                        <a:t> patients in respiratory distress are placed on a non-</a:t>
                      </a:r>
                      <a:r>
                        <a:rPr lang="en-US" sz="1200" baseline="0" dirty="0" err="1"/>
                        <a:t>rebreather</a:t>
                      </a:r>
                      <a:r>
                        <a:rPr lang="en-US" sz="1200" baseline="0" dirty="0"/>
                        <a:t> facemask  support within 5 minutes of presentation to the Emergency Department 100% of the time, but frequently the facemask is not applied appropriately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Skill in applying non-</a:t>
                      </a:r>
                      <a:r>
                        <a:rPr lang="en-US" sz="1200" dirty="0" err="1"/>
                        <a:t>rebreather</a:t>
                      </a:r>
                      <a:r>
                        <a:rPr lang="en-US" sz="1200" baseline="0" dirty="0"/>
                        <a:t> facemask support for pediatric patients in respiratory distress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Lack</a:t>
                      </a:r>
                      <a:r>
                        <a:rPr lang="en-US" sz="1200" baseline="0" dirty="0"/>
                        <a:t> of skill in applying a non-</a:t>
                      </a:r>
                      <a:r>
                        <a:rPr lang="en-US" sz="1200" baseline="0" dirty="0" err="1"/>
                        <a:t>rebreather</a:t>
                      </a:r>
                      <a:r>
                        <a:rPr lang="en-US" sz="1200" baseline="0" dirty="0"/>
                        <a:t> facemask support for pediatric patients in respiratory distress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Registered</a:t>
                      </a:r>
                      <a:r>
                        <a:rPr lang="en-US" sz="1200" baseline="0" dirty="0"/>
                        <a:t> nurses in the emergency department will apply a non-</a:t>
                      </a:r>
                      <a:r>
                        <a:rPr lang="en-US" sz="1200" baseline="0" dirty="0" err="1"/>
                        <a:t>rebreather</a:t>
                      </a:r>
                      <a:r>
                        <a:rPr lang="en-US" sz="1200" baseline="0" dirty="0"/>
                        <a:t> facemask support correctly to all pediatric patients in respiratory distress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aseline="0" dirty="0"/>
                        <a:t>Successful return demonstration of application of a non-</a:t>
                      </a:r>
                      <a:r>
                        <a:rPr lang="en-US" sz="1200" baseline="0" dirty="0" err="1"/>
                        <a:t>rebreather</a:t>
                      </a:r>
                      <a:r>
                        <a:rPr lang="en-US" sz="1200" baseline="0" dirty="0"/>
                        <a:t> facemask for pediatric patients in respiratory distress; participants must correctly assess the signs/symptoms of respiratory distress and apply the non-</a:t>
                      </a:r>
                      <a:r>
                        <a:rPr lang="en-US" sz="1200" baseline="0" dirty="0" err="1"/>
                        <a:t>rebreather</a:t>
                      </a:r>
                      <a:r>
                        <a:rPr lang="en-US" sz="1200" baseline="0" dirty="0"/>
                        <a:t> facemask correctly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Let’s practice</a:t>
            </a:r>
          </a:p>
        </p:txBody>
      </p:sp>
    </p:spTree>
    <p:extLst>
      <p:ext uri="{BB962C8B-B14F-4D97-AF65-F5344CB8AC3E}">
        <p14:creationId xmlns:p14="http://schemas.microsoft.com/office/powerpoint/2010/main" val="14944167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50057438"/>
              </p:ext>
            </p:extLst>
          </p:nvPr>
        </p:nvGraphicFramePr>
        <p:xfrm>
          <a:off x="381000" y="990600"/>
          <a:ext cx="8229600" cy="530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Desired state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Current state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Identified gap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Gap</a:t>
                      </a:r>
                      <a:r>
                        <a:rPr lang="en-US" baseline="0" dirty="0"/>
                        <a:t> due to knowledge, skills or practices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Purpose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Outcome</a:t>
                      </a:r>
                    </a:p>
                    <a:p>
                      <a:r>
                        <a:rPr lang="en-US" dirty="0"/>
                        <a:t>Measure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97480">
                <a:tc>
                  <a:txBody>
                    <a:bodyPr/>
                    <a:lstStyle/>
                    <a:p>
                      <a:r>
                        <a:rPr lang="en-US" sz="1200" dirty="0"/>
                        <a:t>100% of patients</a:t>
                      </a:r>
                      <a:r>
                        <a:rPr lang="en-US" sz="1200" baseline="0" dirty="0"/>
                        <a:t> discharged from the hospital will have discharge instructions provided by a registered nurse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70% of patients</a:t>
                      </a:r>
                      <a:r>
                        <a:rPr lang="en-US" sz="1200" baseline="0" dirty="0"/>
                        <a:t> discharged from the hospital have discharge instructions provided by a registered nurse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30% of patients</a:t>
                      </a:r>
                      <a:r>
                        <a:rPr lang="en-US" sz="1200" baseline="0" dirty="0"/>
                        <a:t> discharged from the hospital do not have discharge instructions provided by a registered nurse 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Gap may be due to (planning committee should</a:t>
                      </a:r>
                      <a:r>
                        <a:rPr lang="en-US" sz="1200" baseline="0" dirty="0"/>
                        <a:t> assess)</a:t>
                      </a:r>
                      <a:r>
                        <a:rPr lang="en-US" sz="1200" dirty="0"/>
                        <a:t>:</a:t>
                      </a:r>
                    </a:p>
                    <a:p>
                      <a:r>
                        <a:rPr lang="en-US" sz="1200" dirty="0"/>
                        <a:t>?Knowledge –Registered</a:t>
                      </a:r>
                      <a:r>
                        <a:rPr lang="en-US" sz="1200" baseline="0" dirty="0"/>
                        <a:t> nurses do not know that they are responsible for discharge instructions</a:t>
                      </a:r>
                    </a:p>
                    <a:p>
                      <a:r>
                        <a:rPr lang="en-US" sz="1200" baseline="0" dirty="0"/>
                        <a:t>? Skills –Registered nurses do not know how to deliver discharge instructions</a:t>
                      </a:r>
                    </a:p>
                    <a:p>
                      <a:r>
                        <a:rPr lang="en-US" sz="1200" baseline="0" dirty="0"/>
                        <a:t>? Practices -  Registered nurses are not delivering discharge instructions to all patients (why)</a:t>
                      </a:r>
                    </a:p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Ensure that </a:t>
                      </a:r>
                      <a:r>
                        <a:rPr lang="en-US" sz="1200" baseline="0" dirty="0"/>
                        <a:t>all patients  are given discharge instructions by a registered nurse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aseline="0" dirty="0"/>
                        <a:t>Number of patients given discharge instructions by a registered nurse/number of all patients discharged from the  surgical floor during the first week in April (by chart audit)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Let’s practice</a:t>
            </a:r>
          </a:p>
        </p:txBody>
      </p:sp>
    </p:spTree>
    <p:extLst>
      <p:ext uri="{BB962C8B-B14F-4D97-AF65-F5344CB8AC3E}">
        <p14:creationId xmlns:p14="http://schemas.microsoft.com/office/powerpoint/2010/main" val="22824300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Nurse Educators</a:t>
            </a:r>
          </a:p>
          <a:p>
            <a:pPr lvl="1"/>
            <a:r>
              <a:rPr lang="en-US" sz="2400" dirty="0"/>
              <a:t>Knowledge</a:t>
            </a:r>
          </a:p>
          <a:p>
            <a:pPr lvl="2"/>
            <a:r>
              <a:rPr lang="en-US" sz="2000" dirty="0"/>
              <a:t>Components of high quality evidence</a:t>
            </a:r>
          </a:p>
          <a:p>
            <a:pPr lvl="1"/>
            <a:r>
              <a:rPr lang="en-US" sz="2400" dirty="0"/>
              <a:t>Skill</a:t>
            </a:r>
          </a:p>
          <a:p>
            <a:pPr lvl="2"/>
            <a:r>
              <a:rPr lang="en-US" sz="2000" dirty="0"/>
              <a:t>How to evaluate evidence</a:t>
            </a:r>
          </a:p>
          <a:p>
            <a:pPr lvl="1"/>
            <a:r>
              <a:rPr lang="en-US" sz="2400" dirty="0"/>
              <a:t>Practice</a:t>
            </a:r>
          </a:p>
          <a:p>
            <a:pPr lvl="2"/>
            <a:r>
              <a:rPr lang="en-US" sz="2000" dirty="0"/>
              <a:t>Using/applying evidence in practice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Other examples</a:t>
            </a:r>
          </a:p>
        </p:txBody>
      </p:sp>
    </p:spTree>
    <p:extLst>
      <p:ext uri="{BB962C8B-B14F-4D97-AF65-F5344CB8AC3E}">
        <p14:creationId xmlns:p14="http://schemas.microsoft.com/office/powerpoint/2010/main" val="25304827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Nurse Administrators</a:t>
            </a:r>
          </a:p>
          <a:p>
            <a:pPr lvl="1"/>
            <a:r>
              <a:rPr lang="en-US" sz="2400" dirty="0"/>
              <a:t>Knowledge</a:t>
            </a:r>
          </a:p>
          <a:p>
            <a:pPr lvl="2"/>
            <a:r>
              <a:rPr lang="en-US" sz="2000" dirty="0"/>
              <a:t>Components of a business case proposal</a:t>
            </a:r>
          </a:p>
          <a:p>
            <a:pPr lvl="1"/>
            <a:r>
              <a:rPr lang="en-US" sz="2400" dirty="0"/>
              <a:t>Skill</a:t>
            </a:r>
          </a:p>
          <a:p>
            <a:pPr lvl="2"/>
            <a:r>
              <a:rPr lang="en-US" sz="2000" dirty="0"/>
              <a:t>How to calculate return on investment</a:t>
            </a:r>
          </a:p>
          <a:p>
            <a:pPr lvl="1"/>
            <a:r>
              <a:rPr lang="en-US" sz="2400" dirty="0"/>
              <a:t>Practice</a:t>
            </a:r>
          </a:p>
          <a:p>
            <a:pPr lvl="2"/>
            <a:r>
              <a:rPr lang="en-US" sz="2000" dirty="0"/>
              <a:t>Creating, tracking and revising a budget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Other examples</a:t>
            </a:r>
          </a:p>
        </p:txBody>
      </p:sp>
    </p:spTree>
    <p:extLst>
      <p:ext uri="{BB962C8B-B14F-4D97-AF65-F5344CB8AC3E}">
        <p14:creationId xmlns:p14="http://schemas.microsoft.com/office/powerpoint/2010/main" val="19591139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1219200" y="2438400"/>
            <a:ext cx="6781800" cy="838200"/>
          </a:xfrm>
        </p:spPr>
        <p:txBody>
          <a:bodyPr/>
          <a:lstStyle/>
          <a:p>
            <a:pPr algn="ctr"/>
            <a:r>
              <a:rPr lang="en-US" sz="4400" dirty="0"/>
              <a:t>GET STARTED!</a:t>
            </a:r>
          </a:p>
        </p:txBody>
      </p:sp>
    </p:spTree>
    <p:extLst>
      <p:ext uri="{BB962C8B-B14F-4D97-AF65-F5344CB8AC3E}">
        <p14:creationId xmlns:p14="http://schemas.microsoft.com/office/powerpoint/2010/main" val="29816210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dirty="0"/>
              <a:t>Needs assessment:</a:t>
            </a:r>
          </a:p>
          <a:p>
            <a:pPr marL="0" indent="0">
              <a:buNone/>
            </a:pPr>
            <a:endParaRPr lang="en-US" sz="2800" dirty="0"/>
          </a:p>
          <a:p>
            <a:r>
              <a:rPr lang="en-US" sz="2400" dirty="0"/>
              <a:t>Systematic process of gathering data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“Gap analysis”</a:t>
            </a:r>
          </a:p>
          <a:p>
            <a:endParaRPr lang="en-US" sz="2400" dirty="0"/>
          </a:p>
          <a:p>
            <a:r>
              <a:rPr lang="en-US" sz="2400" dirty="0"/>
              <a:t>Pre-planning stages of an activity</a:t>
            </a:r>
          </a:p>
          <a:p>
            <a:endParaRPr lang="en-US" sz="2400" dirty="0"/>
          </a:p>
          <a:p>
            <a:r>
              <a:rPr lang="en-US" sz="2400" dirty="0"/>
              <a:t>Establishes the “need” for the educational activity</a:t>
            </a:r>
          </a:p>
          <a:p>
            <a:endParaRPr lang="en-US" sz="24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Needs Assessment and Identifying a Gap</a:t>
            </a:r>
          </a:p>
        </p:txBody>
      </p:sp>
    </p:spTree>
    <p:extLst>
      <p:ext uri="{BB962C8B-B14F-4D97-AF65-F5344CB8AC3E}">
        <p14:creationId xmlns:p14="http://schemas.microsoft.com/office/powerpoint/2010/main" val="13506843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Needs Assessment and Identifying a Gap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065660" y="4495800"/>
            <a:ext cx="2971800" cy="1143000"/>
          </a:xfrm>
          <a:prstGeom prst="round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FF0000"/>
                </a:solidFill>
              </a:rPr>
              <a:t>NEEDS ASSESSMENT</a:t>
            </a:r>
          </a:p>
          <a:p>
            <a:pPr algn="ctr"/>
            <a:r>
              <a:rPr lang="en-US" sz="2000" b="1" dirty="0">
                <a:solidFill>
                  <a:srgbClr val="FF0000"/>
                </a:solidFill>
              </a:rPr>
              <a:t>(identifying a gap)</a:t>
            </a:r>
          </a:p>
        </p:txBody>
      </p:sp>
      <p:sp>
        <p:nvSpPr>
          <p:cNvPr id="7" name="Up Arrow 6"/>
          <p:cNvSpPr/>
          <p:nvPr/>
        </p:nvSpPr>
        <p:spPr>
          <a:xfrm>
            <a:off x="4191000" y="3184970"/>
            <a:ext cx="484632" cy="978408"/>
          </a:xfrm>
          <a:prstGeom prst="up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Pentagon 10"/>
          <p:cNvSpPr/>
          <p:nvPr/>
        </p:nvSpPr>
        <p:spPr>
          <a:xfrm>
            <a:off x="457200" y="1929763"/>
            <a:ext cx="2403796" cy="1203340"/>
          </a:xfrm>
          <a:prstGeom prst="homePlate">
            <a:avLst/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0070C0"/>
                </a:solidFill>
              </a:rPr>
              <a:t>Current State</a:t>
            </a:r>
          </a:p>
        </p:txBody>
      </p:sp>
      <p:sp>
        <p:nvSpPr>
          <p:cNvPr id="12" name="Pentagon 11"/>
          <p:cNvSpPr/>
          <p:nvPr/>
        </p:nvSpPr>
        <p:spPr>
          <a:xfrm>
            <a:off x="6248400" y="1938298"/>
            <a:ext cx="2514600" cy="1203340"/>
          </a:xfrm>
          <a:prstGeom prst="homePlate">
            <a:avLst/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0070C0"/>
                </a:solidFill>
              </a:rPr>
              <a:t>Desired State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3392558" y="2133600"/>
            <a:ext cx="2318004" cy="830700"/>
          </a:xfrm>
          <a:prstGeom prst="rightArrow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GAP</a:t>
            </a:r>
          </a:p>
        </p:txBody>
      </p:sp>
    </p:spTree>
    <p:extLst>
      <p:ext uri="{BB962C8B-B14F-4D97-AF65-F5344CB8AC3E}">
        <p14:creationId xmlns:p14="http://schemas.microsoft.com/office/powerpoint/2010/main" val="12956536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May be an iterative process</a:t>
            </a:r>
          </a:p>
          <a:p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Needs Assessment and Identifying a Gap</a:t>
            </a: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4203208326"/>
              </p:ext>
            </p:extLst>
          </p:nvPr>
        </p:nvGraphicFramePr>
        <p:xfrm>
          <a:off x="1676400" y="1600200"/>
          <a:ext cx="64770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428143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dirty="0"/>
              <a:t>Methods of conducting a needs assessment (collecting data):</a:t>
            </a:r>
          </a:p>
          <a:p>
            <a:pPr marL="0" indent="0">
              <a:buNone/>
            </a:pPr>
            <a:endParaRPr lang="en-US" sz="2800" dirty="0"/>
          </a:p>
          <a:p>
            <a:r>
              <a:rPr lang="en-US" sz="2400" dirty="0"/>
              <a:t>Survey stakeholders (representative of target audience, subject matter experts)</a:t>
            </a:r>
          </a:p>
          <a:p>
            <a:r>
              <a:rPr lang="en-US" sz="2400" dirty="0"/>
              <a:t>Solicit input from stakeholders</a:t>
            </a:r>
          </a:p>
          <a:p>
            <a:r>
              <a:rPr lang="en-US" sz="2400" dirty="0"/>
              <a:t>Collect Quality Improvement/Performance Improvement data</a:t>
            </a:r>
          </a:p>
          <a:p>
            <a:r>
              <a:rPr lang="en-US" sz="2400" dirty="0"/>
              <a:t>Collect summative evaluation data from previous activities</a:t>
            </a:r>
          </a:p>
          <a:p>
            <a:r>
              <a:rPr lang="en-US" sz="2400" dirty="0"/>
              <a:t>Research trends in literature, law, healthcare</a:t>
            </a:r>
          </a:p>
          <a:p>
            <a:endParaRPr lang="en-US" sz="2400" dirty="0"/>
          </a:p>
          <a:p>
            <a:endParaRPr lang="en-US" sz="2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Needs Assessment and Identifying a Gap</a:t>
            </a:r>
          </a:p>
        </p:txBody>
      </p:sp>
    </p:spTree>
    <p:extLst>
      <p:ext uri="{BB962C8B-B14F-4D97-AF65-F5344CB8AC3E}">
        <p14:creationId xmlns:p14="http://schemas.microsoft.com/office/powerpoint/2010/main" val="15768645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4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/>
              <a:t>Findings from conducting a needs assessment:</a:t>
            </a:r>
          </a:p>
          <a:p>
            <a:pPr marL="0" indent="0">
              <a:buNone/>
            </a:pPr>
            <a:endParaRPr lang="en-US" sz="1100" dirty="0"/>
          </a:p>
          <a:p>
            <a:r>
              <a:rPr lang="en-US" sz="2400" dirty="0"/>
              <a:t>Analyze survey data </a:t>
            </a:r>
          </a:p>
          <a:p>
            <a:r>
              <a:rPr lang="en-US" sz="2400" dirty="0"/>
              <a:t>Evaluate input from stakeholders</a:t>
            </a:r>
          </a:p>
          <a:p>
            <a:r>
              <a:rPr lang="en-US" sz="2400" dirty="0"/>
              <a:t>Analyze QI/PI data</a:t>
            </a:r>
          </a:p>
          <a:p>
            <a:r>
              <a:rPr lang="en-US" sz="2400" dirty="0"/>
              <a:t>Analyze summative evaluation data from previous activity</a:t>
            </a:r>
          </a:p>
          <a:p>
            <a:r>
              <a:rPr lang="en-US" sz="2400" dirty="0"/>
              <a:t>Analyze trends in literature, law or healthcare</a:t>
            </a:r>
          </a:p>
          <a:p>
            <a:endParaRPr lang="en-US" sz="2400" dirty="0"/>
          </a:p>
          <a:p>
            <a:pPr marL="0" indent="0">
              <a:buNone/>
            </a:pPr>
            <a:r>
              <a:rPr lang="en-US" sz="2800" dirty="0"/>
              <a:t>What do the data suggest?  What seems to be the underlying reason for the problem (gap)?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Needs Assessment and Identifying a Gap</a:t>
            </a:r>
          </a:p>
        </p:txBody>
      </p:sp>
    </p:spTree>
    <p:extLst>
      <p:ext uri="{BB962C8B-B14F-4D97-AF65-F5344CB8AC3E}">
        <p14:creationId xmlns:p14="http://schemas.microsoft.com/office/powerpoint/2010/main" val="27788093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Using data to identify/validate a gap:</a:t>
            </a:r>
          </a:p>
          <a:p>
            <a:pPr lvl="1"/>
            <a:r>
              <a:rPr lang="en-US" sz="2800" dirty="0"/>
              <a:t>Gap is the difference between the current state of “what is” and the desirable or achievable state “what should be or desired”</a:t>
            </a:r>
          </a:p>
          <a:p>
            <a:pPr lvl="3">
              <a:buFont typeface="Wingdings" pitchFamily="2" charset="2"/>
              <a:buChar char="Ø"/>
            </a:pPr>
            <a:r>
              <a:rPr lang="en-US" sz="2800" dirty="0"/>
              <a:t>Gap due to knowledge – doesn’t know</a:t>
            </a:r>
          </a:p>
          <a:p>
            <a:pPr lvl="3">
              <a:buFont typeface="Wingdings" pitchFamily="2" charset="2"/>
              <a:buChar char="Ø"/>
            </a:pPr>
            <a:r>
              <a:rPr lang="en-US" sz="2800" dirty="0"/>
              <a:t>Gap due to skills – doesn’t know how</a:t>
            </a:r>
          </a:p>
          <a:p>
            <a:pPr lvl="3">
              <a:buFont typeface="Wingdings" pitchFamily="2" charset="2"/>
              <a:buChar char="Ø"/>
            </a:pPr>
            <a:r>
              <a:rPr lang="en-US" sz="2800" dirty="0"/>
              <a:t>Gap due to practices – not able to show or do in practice</a:t>
            </a:r>
          </a:p>
          <a:p>
            <a:endParaRPr lang="en-US" sz="2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Educational Design Process</a:t>
            </a:r>
          </a:p>
        </p:txBody>
      </p:sp>
    </p:spTree>
    <p:extLst>
      <p:ext uri="{BB962C8B-B14F-4D97-AF65-F5344CB8AC3E}">
        <p14:creationId xmlns:p14="http://schemas.microsoft.com/office/powerpoint/2010/main" val="29264532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33600" y="990600"/>
            <a:ext cx="4190476" cy="25809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Educational Design Process	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62000" y="4038600"/>
            <a:ext cx="73152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Knows:  learner has knowledge about the topic/subject</a:t>
            </a:r>
          </a:p>
          <a:p>
            <a:endParaRPr lang="en-US" dirty="0"/>
          </a:p>
          <a:p>
            <a:r>
              <a:rPr lang="en-US" dirty="0"/>
              <a:t>Knows how:  learner is capable of applying the knowledge</a:t>
            </a:r>
          </a:p>
          <a:p>
            <a:endParaRPr lang="en-US" dirty="0"/>
          </a:p>
          <a:p>
            <a:r>
              <a:rPr lang="en-US" dirty="0"/>
              <a:t>Shows how/does:  learner is able to apply knowledge and skills in a simulated setting (shows how) or the practice environment (does)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600200"/>
            <a:ext cx="1447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Miller’s Model of Clinical Competence</a:t>
            </a:r>
          </a:p>
        </p:txBody>
      </p:sp>
    </p:spTree>
    <p:extLst>
      <p:ext uri="{BB962C8B-B14F-4D97-AF65-F5344CB8AC3E}">
        <p14:creationId xmlns:p14="http://schemas.microsoft.com/office/powerpoint/2010/main" val="34220160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1143000"/>
            <a:ext cx="8229600" cy="4800600"/>
          </a:xfrm>
        </p:spPr>
        <p:txBody>
          <a:bodyPr/>
          <a:lstStyle/>
          <a:p>
            <a:r>
              <a:rPr lang="en-US" sz="2400" dirty="0"/>
              <a:t>Assess knowledge (knows):</a:t>
            </a:r>
          </a:p>
          <a:p>
            <a:pPr lvl="1"/>
            <a:r>
              <a:rPr lang="en-US" sz="2400" dirty="0"/>
              <a:t>Simple knowledge tests (multiple choice or similar)</a:t>
            </a:r>
          </a:p>
          <a:p>
            <a:r>
              <a:rPr lang="en-US" sz="2400" dirty="0"/>
              <a:t>Assess skill (knows how):</a:t>
            </a:r>
          </a:p>
          <a:p>
            <a:pPr lvl="1"/>
            <a:r>
              <a:rPr lang="en-US" sz="2400" dirty="0"/>
              <a:t>Case studies/extended matching multiple choice</a:t>
            </a:r>
          </a:p>
          <a:p>
            <a:pPr lvl="1"/>
            <a:r>
              <a:rPr lang="en-US" sz="2400" dirty="0"/>
              <a:t>Case presentations</a:t>
            </a:r>
          </a:p>
          <a:p>
            <a:pPr lvl="1"/>
            <a:r>
              <a:rPr lang="en-US" sz="2400" dirty="0"/>
              <a:t>Essay questions</a:t>
            </a:r>
          </a:p>
          <a:p>
            <a:r>
              <a:rPr lang="en-US" sz="2400" dirty="0"/>
              <a:t>Assess practice (shows/does):</a:t>
            </a:r>
          </a:p>
          <a:p>
            <a:pPr lvl="1"/>
            <a:r>
              <a:rPr lang="en-US" sz="2400" dirty="0"/>
              <a:t>Simulation (Objective Structured Clinical Examination)</a:t>
            </a:r>
          </a:p>
          <a:p>
            <a:pPr lvl="1"/>
            <a:r>
              <a:rPr lang="en-US" sz="2400" dirty="0"/>
              <a:t>Observation in the practice setting</a:t>
            </a:r>
          </a:p>
          <a:p>
            <a:pPr lvl="1">
              <a:buNone/>
            </a:pPr>
            <a:endParaRPr lang="en-US" sz="2400" dirty="0"/>
          </a:p>
          <a:p>
            <a:pPr>
              <a:buNone/>
            </a:pPr>
            <a:endParaRPr lang="en-US" sz="16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Educational Design Process</a:t>
            </a:r>
          </a:p>
        </p:txBody>
      </p:sp>
    </p:spTree>
    <p:extLst>
      <p:ext uri="{BB962C8B-B14F-4D97-AF65-F5344CB8AC3E}">
        <p14:creationId xmlns:p14="http://schemas.microsoft.com/office/powerpoint/2010/main" val="4170323066"/>
      </p:ext>
    </p:extLst>
  </p:cSld>
  <p:clrMapOvr>
    <a:masterClrMapping/>
  </p:clrMapOvr>
</p:sld>
</file>

<file path=ppt/theme/theme1.xml><?xml version="1.0" encoding="utf-8"?>
<a:theme xmlns:a="http://schemas.openxmlformats.org/drawingml/2006/main" name="ANCC_Programs_PPT_Template_8-15-12[1]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Accred white backgroun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agnet colored backgroun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Magnet white backgroun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Certification colored backgroun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Certification white backgroun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Pathway colored backgroun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Pathway white backgroun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ANCC_Programs_PPT_Template_8-15-12[1]</Template>
  <TotalTime>681</TotalTime>
  <Words>907</Words>
  <Application>Microsoft Office PowerPoint</Application>
  <PresentationFormat>On-screen Show (4:3)</PresentationFormat>
  <Paragraphs>135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16</vt:i4>
      </vt:variant>
    </vt:vector>
  </HeadingPairs>
  <TitlesOfParts>
    <vt:vector size="27" baseType="lpstr">
      <vt:lpstr>Arial</vt:lpstr>
      <vt:lpstr>Calibri</vt:lpstr>
      <vt:lpstr>Wingdings</vt:lpstr>
      <vt:lpstr>ANCC_Programs_PPT_Template_8-15-12[1]</vt:lpstr>
      <vt:lpstr>Accred white background</vt:lpstr>
      <vt:lpstr>Magnet colored background</vt:lpstr>
      <vt:lpstr>Magnet white background</vt:lpstr>
      <vt:lpstr>Certification colored background</vt:lpstr>
      <vt:lpstr>Certification white background</vt:lpstr>
      <vt:lpstr>Pathway colored background</vt:lpstr>
      <vt:lpstr>Pathway white background</vt:lpstr>
      <vt:lpstr>Needs Assessment and Identifying a Gap in Knowledge, Skills and/or Practices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American Nurses Association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Kathy Chappell</dc:creator>
  <cp:lastModifiedBy>fandkulmer@gmail.com</cp:lastModifiedBy>
  <cp:revision>27</cp:revision>
  <dcterms:created xsi:type="dcterms:W3CDTF">2012-11-06T13:49:31Z</dcterms:created>
  <dcterms:modified xsi:type="dcterms:W3CDTF">2022-02-09T22:36:33Z</dcterms:modified>
</cp:coreProperties>
</file>